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9" r:id="rId1"/>
    <p:sldMasterId id="2147483656" r:id="rId2"/>
  </p:sldMasterIdLst>
  <p:notesMasterIdLst>
    <p:notesMasterId r:id="rId54"/>
  </p:notesMasterIdLst>
  <p:handoutMasterIdLst>
    <p:handoutMasterId r:id="rId55"/>
  </p:handoutMasterIdLst>
  <p:sldIdLst>
    <p:sldId id="354" r:id="rId3"/>
    <p:sldId id="740" r:id="rId4"/>
    <p:sldId id="872" r:id="rId5"/>
    <p:sldId id="908" r:id="rId6"/>
    <p:sldId id="906" r:id="rId7"/>
    <p:sldId id="910" r:id="rId8"/>
    <p:sldId id="279" r:id="rId9"/>
    <p:sldId id="300" r:id="rId10"/>
    <p:sldId id="304" r:id="rId11"/>
    <p:sldId id="308" r:id="rId12"/>
    <p:sldId id="309" r:id="rId13"/>
    <p:sldId id="310" r:id="rId14"/>
    <p:sldId id="311" r:id="rId15"/>
    <p:sldId id="312" r:id="rId16"/>
    <p:sldId id="958" r:id="rId17"/>
    <p:sldId id="873" r:id="rId18"/>
    <p:sldId id="935" r:id="rId19"/>
    <p:sldId id="936" r:id="rId20"/>
    <p:sldId id="937" r:id="rId21"/>
    <p:sldId id="943" r:id="rId22"/>
    <p:sldId id="944" r:id="rId23"/>
    <p:sldId id="945" r:id="rId24"/>
    <p:sldId id="946" r:id="rId25"/>
    <p:sldId id="947" r:id="rId26"/>
    <p:sldId id="948" r:id="rId27"/>
    <p:sldId id="949" r:id="rId28"/>
    <p:sldId id="950" r:id="rId29"/>
    <p:sldId id="951" r:id="rId30"/>
    <p:sldId id="952" r:id="rId31"/>
    <p:sldId id="956" r:id="rId32"/>
    <p:sldId id="953" r:id="rId33"/>
    <p:sldId id="954" r:id="rId34"/>
    <p:sldId id="957" r:id="rId35"/>
    <p:sldId id="955" r:id="rId36"/>
    <p:sldId id="959" r:id="rId37"/>
    <p:sldId id="926" r:id="rId38"/>
    <p:sldId id="927" r:id="rId39"/>
    <p:sldId id="960" r:id="rId40"/>
    <p:sldId id="961" r:id="rId41"/>
    <p:sldId id="963" r:id="rId42"/>
    <p:sldId id="962" r:id="rId43"/>
    <p:sldId id="964" r:id="rId44"/>
    <p:sldId id="965" r:id="rId45"/>
    <p:sldId id="966" r:id="rId46"/>
    <p:sldId id="970" r:id="rId47"/>
    <p:sldId id="967" r:id="rId48"/>
    <p:sldId id="968" r:id="rId49"/>
    <p:sldId id="969" r:id="rId50"/>
    <p:sldId id="931" r:id="rId51"/>
    <p:sldId id="932" r:id="rId52"/>
    <p:sldId id="291" r:id="rId53"/>
  </p:sldIdLst>
  <p:sldSz cx="12195175" cy="6858000"/>
  <p:notesSz cx="6646863" cy="9777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itchFamily="34" charset="0"/>
        <a:ea typeface="YaHei Consolas Coder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DBCC23F-773C-4242-A470-B85136D6D8D4}">
          <p14:sldIdLst>
            <p14:sldId id="354"/>
          </p14:sldIdLst>
        </p14:section>
        <p14:section name="实验内容" id="{2D39A8FF-52C9-46BC-8DFE-0C9993A28334}">
          <p14:sldIdLst>
            <p14:sldId id="740"/>
            <p14:sldId id="872"/>
            <p14:sldId id="908"/>
            <p14:sldId id="906"/>
          </p14:sldIdLst>
        </p14:section>
        <p14:section name="原理回顾" id="{9F792536-5684-4D04-B0EA-037B5D61B5F5}">
          <p14:sldIdLst>
            <p14:sldId id="910"/>
            <p14:sldId id="279"/>
            <p14:sldId id="300"/>
            <p14:sldId id="304"/>
            <p14:sldId id="308"/>
            <p14:sldId id="309"/>
            <p14:sldId id="310"/>
            <p14:sldId id="311"/>
            <p14:sldId id="312"/>
          </p14:sldIdLst>
        </p14:section>
        <p14:section name="ISE软件使用_新建工程" id="{687278EF-D851-471C-8766-949DB434A83B}">
          <p14:sldIdLst>
            <p14:sldId id="958"/>
            <p14:sldId id="873"/>
          </p14:sldIdLst>
        </p14:section>
        <p14:section name="ISE软件使用_指令ROM模块" id="{E61DE9BE-B475-434D-B69D-C450EC9DA2C6}">
          <p14:sldIdLst>
            <p14:sldId id="935"/>
            <p14:sldId id="936"/>
            <p14:sldId id="937"/>
          </p14:sldIdLst>
        </p14:section>
        <p14:section name="ISE软件使用_数据RAM模块" id="{75A48A10-3866-4741-97C2-E1430C5BCBF6}">
          <p14:sldIdLst/>
        </p14:section>
        <p14:section name="ISE软件使用_符号扩展模块" id="{CC543AEB-828F-491C-9FF8-3C5643C3D7BF}">
          <p14:sldIdLst/>
        </p14:section>
        <p14:section name="ISE软件使用_寄存器组模块" id="{3A529A0B-D7F4-4914-971E-415CA4010700}">
          <p14:sldIdLst>
            <p14:sldId id="943"/>
            <p14:sldId id="944"/>
          </p14:sldIdLst>
        </p14:section>
        <p14:section name="ISE软件使用_控制器模块" id="{21553A4C-F4D9-41BA-9DB9-A28F9AC52186}">
          <p14:sldIdLst>
            <p14:sldId id="945"/>
            <p14:sldId id="946"/>
          </p14:sldIdLst>
        </p14:section>
        <p14:section name="ISE软件使用_ALU模块" id="{321896F6-42B7-4513-8CF3-8A1492FC40AE}">
          <p14:sldIdLst>
            <p14:sldId id="947"/>
            <p14:sldId id="948"/>
          </p14:sldIdLst>
        </p14:section>
        <p14:section name="ISE软件使用_ALU控制译码模块" id="{FAD2A767-4E92-45C1-9467-9CA1DCCBE9E7}">
          <p14:sldIdLst>
            <p14:sldId id="949"/>
            <p14:sldId id="950"/>
          </p14:sldIdLst>
        </p14:section>
        <p14:section name="ISE软件使用_顶层模块" id="{E18A1D13-9020-4FD2-A86B-8FDFCD6B3AD7}">
          <p14:sldIdLst>
            <p14:sldId id="951"/>
            <p14:sldId id="952"/>
            <p14:sldId id="956"/>
            <p14:sldId id="953"/>
            <p14:sldId id="954"/>
            <p14:sldId id="957"/>
            <p14:sldId id="955"/>
          </p14:sldIdLst>
        </p14:section>
        <p14:section name="ISE软件使用_功能仿真" id="{16381F38-69F8-45FA-95FB-B0513474FF05}">
          <p14:sldIdLst>
            <p14:sldId id="959"/>
            <p14:sldId id="926"/>
            <p14:sldId id="927"/>
            <p14:sldId id="960"/>
            <p14:sldId id="961"/>
            <p14:sldId id="963"/>
            <p14:sldId id="962"/>
            <p14:sldId id="964"/>
            <p14:sldId id="965"/>
            <p14:sldId id="966"/>
            <p14:sldId id="970"/>
            <p14:sldId id="967"/>
            <p14:sldId id="968"/>
            <p14:sldId id="969"/>
            <p14:sldId id="931"/>
            <p14:sldId id="932"/>
          </p14:sldIdLst>
        </p14:section>
        <p14:section name="End" id="{B13A1685-E435-403F-AE62-C6C8D2CE8ABD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FFFF00"/>
    <a:srgbClr val="0000CC"/>
    <a:srgbClr val="000099"/>
    <a:srgbClr val="009900"/>
    <a:srgbClr val="FF6600"/>
    <a:srgbClr val="000000"/>
    <a:srgbClr val="EBF2F7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77180" autoAdjust="0"/>
  </p:normalViewPr>
  <p:slideViewPr>
    <p:cSldViewPr snapToGrid="0">
      <p:cViewPr varScale="1">
        <p:scale>
          <a:sx n="55" d="100"/>
          <a:sy n="55" d="100"/>
        </p:scale>
        <p:origin x="714" y="7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153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"/>
    </p:cViewPr>
  </p:sorterViewPr>
  <p:notesViewPr>
    <p:cSldViewPr snapToGrid="0">
      <p:cViewPr varScale="1">
        <p:scale>
          <a:sx n="81" d="100"/>
          <a:sy n="81" d="100"/>
        </p:scale>
        <p:origin x="-4062" y="-78"/>
      </p:cViewPr>
      <p:guideLst>
        <p:guide orient="horz" pos="3080"/>
        <p:guide pos="209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3481751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2" tIns="44966" rIns="89932" bIns="44966" numCol="1" anchor="t" anchorCtr="0" compatLnSpc="1">
            <a:prstTxWarp prst="textNoShape">
              <a:avLst/>
            </a:prstTxWarp>
          </a:bodyPr>
          <a:lstStyle>
            <a:lvl1pPr defTabSz="897982" eaLnBrk="1" hangingPunct="1">
              <a:defRPr kumimoji="0"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z="900" dirty="0">
                <a:solidFill>
                  <a:srgbClr val="777777"/>
                </a:solidFill>
                <a:ea typeface="YaHei Consolas Coder" pitchFamily="34" charset="-122"/>
                <a:cs typeface="Arial" pitchFamily="34" charset="0"/>
              </a:rPr>
              <a:t>Copyright © </a:t>
            </a:r>
            <a:r>
              <a:rPr lang="zh-CN" altLang="en-US" sz="900" dirty="0">
                <a:solidFill>
                  <a:srgbClr val="777777"/>
                </a:solidFill>
                <a:ea typeface="YaHei Consolas Coder" pitchFamily="34" charset="-122"/>
                <a:cs typeface="Arial" pitchFamily="34" charset="0"/>
              </a:rPr>
              <a:t>杨明，华中科技大学电子与信息工程系，</a:t>
            </a:r>
            <a:r>
              <a:rPr lang="en-US" altLang="zh-CN" sz="900" dirty="0">
                <a:solidFill>
                  <a:srgbClr val="777777"/>
                </a:solidFill>
                <a:ea typeface="YaHei Consolas Coder" pitchFamily="34" charset="-122"/>
                <a:cs typeface="Arial" pitchFamily="34" charset="0"/>
              </a:rPr>
              <a:t>2014.</a:t>
            </a:r>
          </a:p>
          <a:p>
            <a:pPr>
              <a:defRPr/>
            </a:pPr>
            <a:endParaRPr lang="en-US" altLang="zh-CN" sz="900" dirty="0">
              <a:ea typeface="YaHei Consolas Coder" pitchFamily="34" charset="-122"/>
              <a:cs typeface="Arial" pitchFamily="34" charset="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4873" y="5"/>
            <a:ext cx="2880505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2" tIns="44966" rIns="89932" bIns="44966" numCol="1" anchor="t" anchorCtr="0" compatLnSpc="1">
            <a:prstTxWarp prst="textNoShape">
              <a:avLst/>
            </a:prstTxWarp>
          </a:bodyPr>
          <a:lstStyle>
            <a:lvl1pPr algn="r" defTabSz="897982" eaLnBrk="1" hangingPunct="1">
              <a:defRPr kumimoji="0"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0A13524A-4342-409A-990E-D00B0D763C76}" type="datetime9">
              <a:rPr lang="en-US" altLang="zh-CN" sz="900"/>
              <a:pPr>
                <a:defRPr/>
              </a:pPr>
              <a:t>5/5/2022 10:52:32 AM</a:t>
            </a:fld>
            <a:endParaRPr lang="en-US" altLang="zh-CN" sz="900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287562"/>
            <a:ext cx="5685690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2" tIns="44966" rIns="89932" bIns="44966" numCol="1" anchor="b" anchorCtr="0" compatLnSpc="1">
            <a:prstTxWarp prst="textNoShape">
              <a:avLst/>
            </a:prstTxWarp>
          </a:bodyPr>
          <a:lstStyle>
            <a:lvl1pPr defTabSz="897982" eaLnBrk="1" hangingPunct="1">
              <a:defRPr kumimoji="0" sz="12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z="900" dirty="0">
                <a:solidFill>
                  <a:srgbClr val="777777"/>
                </a:solidFill>
              </a:rPr>
              <a:t>Electronics and Information Engineering Department of </a:t>
            </a:r>
            <a:r>
              <a:rPr lang="en-US" altLang="zh-CN" sz="900" dirty="0" err="1">
                <a:solidFill>
                  <a:srgbClr val="777777"/>
                </a:solidFill>
              </a:rPr>
              <a:t>Huazhong</a:t>
            </a:r>
            <a:r>
              <a:rPr lang="en-US" altLang="zh-CN" sz="900" dirty="0">
                <a:solidFill>
                  <a:srgbClr val="777777"/>
                </a:solidFill>
              </a:rPr>
              <a:t> University of Science and Technology, Wuhan, Hubei 430074, P.R. China</a:t>
            </a: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20862" y="9287562"/>
            <a:ext cx="924517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2" tIns="44966" rIns="89932" bIns="44966" numCol="1" anchor="b" anchorCtr="0" compatLnSpc="1">
            <a:prstTxWarp prst="textNoShape">
              <a:avLst/>
            </a:prstTxWarp>
          </a:bodyPr>
          <a:lstStyle>
            <a:lvl1pPr algn="r" defTabSz="897982" eaLnBrk="1" hangingPunct="1">
              <a:defRPr kumimoji="0"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D2911629-A60C-43D8-89AC-03892EF4A036}" type="slidenum">
              <a:rPr lang="en-US" altLang="zh-CN" sz="900"/>
              <a:pPr>
                <a:defRPr/>
              </a:pPr>
              <a:t>‹#›</a:t>
            </a:fld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734470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3235566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067" tIns="47534" rIns="95067" bIns="47534" numCol="1" anchor="t" anchorCtr="0" compatLnSpc="1">
            <a:prstTxWarp prst="textNoShape">
              <a:avLst/>
            </a:prstTxWarp>
          </a:bodyPr>
          <a:lstStyle>
            <a:lvl1pPr defTabSz="950627" eaLnBrk="1" hangingPunct="1">
              <a:defRPr kumimoji="0" sz="900" smtClean="0">
                <a:latin typeface="YaHei Consolas Coder" pitchFamily="34" charset="-122"/>
                <a:ea typeface="YaHei Consolas Coder" pitchFamily="34" charset="-122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777777"/>
                </a:solidFill>
              </a:rPr>
              <a:t>Copyright © </a:t>
            </a:r>
            <a:r>
              <a:rPr lang="zh-CN" altLang="en-US">
                <a:solidFill>
                  <a:srgbClr val="777777"/>
                </a:solidFill>
              </a:rPr>
              <a:t>杨明，华中科技大学电子与信息工程系，</a:t>
            </a:r>
            <a:r>
              <a:rPr lang="en-US" altLang="zh-CN">
                <a:solidFill>
                  <a:srgbClr val="777777"/>
                </a:solidFill>
              </a:rPr>
              <a:t>2014.</a:t>
            </a:r>
            <a:endParaRPr lang="en-US" altLang="zh-CN" dirty="0">
              <a:solidFill>
                <a:srgbClr val="777777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873" y="5"/>
            <a:ext cx="2880505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067" tIns="47534" rIns="95067" bIns="47534" numCol="1" anchor="t" anchorCtr="0" compatLnSpc="1">
            <a:prstTxWarp prst="textNoShape">
              <a:avLst/>
            </a:prstTxWarp>
          </a:bodyPr>
          <a:lstStyle>
            <a:lvl1pPr algn="r" defTabSz="950627" eaLnBrk="1" hangingPunct="1">
              <a:defRPr kumimoji="0" sz="900" smtClean="0">
                <a:ea typeface="宋体" pitchFamily="2" charset="-122"/>
              </a:defRPr>
            </a:lvl1pPr>
          </a:lstStyle>
          <a:p>
            <a:pPr>
              <a:defRPr/>
            </a:pPr>
            <a:fld id="{F8D18E22-4EB1-4B2A-B877-9DC26F4F7A04}" type="datetime9">
              <a:rPr lang="en-US" altLang="zh-CN" smtClean="0"/>
              <a:pPr>
                <a:defRPr/>
              </a:pPr>
              <a:t>5/5/2022 10:51:39 AM</a:t>
            </a:fld>
            <a:endParaRPr lang="en-US" altLang="zh-CN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6687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263" y="4544832"/>
            <a:ext cx="6374663" cy="46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067" tIns="47534" rIns="95067" bIns="475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/>
              <a:t>Click to edit Master text styles</a:t>
            </a:r>
          </a:p>
          <a:p>
            <a:pPr lvl="1"/>
            <a:r>
              <a:rPr lang="en-US" altLang="zh-CN" noProof="0" dirty="0"/>
              <a:t>Second level</a:t>
            </a:r>
          </a:p>
          <a:p>
            <a:pPr lvl="2"/>
            <a:r>
              <a:rPr lang="en-US" altLang="zh-CN" noProof="0" dirty="0"/>
              <a:t>Third level</a:t>
            </a:r>
          </a:p>
          <a:p>
            <a:pPr lvl="3"/>
            <a:r>
              <a:rPr lang="en-US" altLang="zh-CN" noProof="0" dirty="0"/>
              <a:t>Fourth level</a:t>
            </a:r>
          </a:p>
          <a:p>
            <a:pPr lvl="4"/>
            <a:r>
              <a:rPr lang="en-US" altLang="zh-CN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287562"/>
            <a:ext cx="5474675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067" tIns="47534" rIns="95067" bIns="47534" numCol="1" anchor="b" anchorCtr="0" compatLnSpc="1">
            <a:prstTxWarp prst="textNoShape">
              <a:avLst/>
            </a:prstTxWarp>
          </a:bodyPr>
          <a:lstStyle>
            <a:lvl1pPr defTabSz="950627" eaLnBrk="1" hangingPunct="1">
              <a:defRPr kumimoji="0" sz="90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srgbClr val="777777"/>
                </a:solidFill>
              </a:rPr>
              <a:t>Electronics and Information Engineering Department of </a:t>
            </a:r>
            <a:r>
              <a:rPr lang="en-US" altLang="zh-CN" dirty="0" err="1">
                <a:solidFill>
                  <a:srgbClr val="777777"/>
                </a:solidFill>
              </a:rPr>
              <a:t>Huazhong</a:t>
            </a:r>
            <a:r>
              <a:rPr lang="en-US" altLang="zh-CN" dirty="0">
                <a:solidFill>
                  <a:srgbClr val="777777"/>
                </a:solidFill>
              </a:rPr>
              <a:t> University of Science and Technology, Wuhan, Hubei 430074, P.R. China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62954" y="9287562"/>
            <a:ext cx="1182424" cy="48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067" tIns="47534" rIns="95067" bIns="47534" numCol="1" anchor="b" anchorCtr="0" compatLnSpc="1">
            <a:prstTxWarp prst="textNoShape">
              <a:avLst/>
            </a:prstTxWarp>
          </a:bodyPr>
          <a:lstStyle>
            <a:lvl1pPr algn="r" defTabSz="950627" eaLnBrk="1" hangingPunct="1">
              <a:defRPr kumimoji="0" sz="900" smtClean="0">
                <a:ea typeface="宋体" pitchFamily="2" charset="-122"/>
              </a:defRPr>
            </a:lvl1pPr>
          </a:lstStyle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04046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 baseline="0">
        <a:solidFill>
          <a:schemeClr val="tx1"/>
        </a:solidFill>
        <a:latin typeface="Arial" charset="0"/>
        <a:ea typeface="楷体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 baseline="0">
        <a:solidFill>
          <a:schemeClr val="tx1"/>
        </a:solidFill>
        <a:latin typeface="Arial" charset="0"/>
        <a:ea typeface="楷体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 baseline="0">
        <a:solidFill>
          <a:schemeClr val="tx1"/>
        </a:solidFill>
        <a:latin typeface="Arial" charset="0"/>
        <a:ea typeface="楷体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 baseline="0">
        <a:solidFill>
          <a:schemeClr val="tx1"/>
        </a:solidFill>
        <a:latin typeface="Arial" charset="0"/>
        <a:ea typeface="楷体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 baseline="0">
        <a:solidFill>
          <a:schemeClr val="tx1"/>
        </a:solidFill>
        <a:latin typeface="Arial" charset="0"/>
        <a:ea typeface="楷体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605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0355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9644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010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9717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47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0316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48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399B-F4B9-4332-B640-EDD55B98E0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85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399B-F4B9-4332-B640-EDD55B98E0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75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399B-F4B9-4332-B640-EDD55B98E0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6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B399B-F4B9-4332-B640-EDD55B98E0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1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5049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029CB-6358-47DB-A6C4-CABA6686082E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053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Slide </a:t>
            </a:r>
            <a:fld id="{2EEAC5E6-6165-4FF1-BFD0-1263B9E300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60" y="323850"/>
            <a:ext cx="11761146" cy="5397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7847" y="800101"/>
            <a:ext cx="5923696" cy="550862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101542" y="800101"/>
            <a:ext cx="5924255" cy="550862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28416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60" y="323850"/>
            <a:ext cx="11761146" cy="5397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46" y="800101"/>
            <a:ext cx="11847951" cy="550862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1087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Slide </a:t>
            </a:r>
            <a:fld id="{0EA638EC-113B-40B3-A9D1-D225A39A07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60" y="323850"/>
            <a:ext cx="11761146" cy="5397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77847" y="800101"/>
            <a:ext cx="5923696" cy="548432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5"/>
          </p:nvPr>
        </p:nvSpPr>
        <p:spPr>
          <a:xfrm>
            <a:off x="6102058" y="797333"/>
            <a:ext cx="5923696" cy="274666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102058" y="3540533"/>
            <a:ext cx="5923696" cy="274666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687560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Slide </a:t>
            </a:r>
            <a:fld id="{722A82EC-C780-4677-9565-5ED6FBD09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175085" y="3557158"/>
            <a:ext cx="5923696" cy="274666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6118685" y="797333"/>
            <a:ext cx="5923696" cy="274666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8660" y="323850"/>
            <a:ext cx="11761146" cy="5397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77847" y="800102"/>
            <a:ext cx="5923696" cy="274112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7"/>
          </p:nvPr>
        </p:nvSpPr>
        <p:spPr>
          <a:xfrm>
            <a:off x="6115904" y="3554386"/>
            <a:ext cx="5923696" cy="274112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65490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84" y="432318"/>
            <a:ext cx="7041780" cy="8179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8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3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305173" y="6543676"/>
            <a:ext cx="1558272" cy="314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Slide </a:t>
            </a:r>
            <a:fld id="{3E16AACA-5C90-4EF5-A681-BE0EB0B1A6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39373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3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305173" y="6543676"/>
            <a:ext cx="1558272" cy="314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Slide </a:t>
            </a:r>
            <a:fld id="{337A6488-5158-489D-B9F8-9D053D7093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61843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 302"/>
          <p:cNvSpPr>
            <a:spLocks/>
          </p:cNvSpPr>
          <p:nvPr/>
        </p:nvSpPr>
        <p:spPr bwMode="auto">
          <a:xfrm flipH="1">
            <a:off x="177844" y="122239"/>
            <a:ext cx="2298655" cy="161925"/>
          </a:xfrm>
          <a:custGeom>
            <a:avLst/>
            <a:gdLst>
              <a:gd name="T0" fmla="*/ 0 w 597"/>
              <a:gd name="T1" fmla="*/ 102 h 102"/>
              <a:gd name="T2" fmla="*/ 597 w 597"/>
              <a:gd name="T3" fmla="*/ 102 h 102"/>
              <a:gd name="T4" fmla="*/ 597 w 597"/>
              <a:gd name="T5" fmla="*/ 0 h 102"/>
              <a:gd name="T6" fmla="*/ 45 w 597"/>
              <a:gd name="T7" fmla="*/ 0 h 102"/>
              <a:gd name="T8" fmla="*/ 0 w 597"/>
              <a:gd name="T9" fmla="*/ 45 h 102"/>
              <a:gd name="T10" fmla="*/ 0 w 597"/>
              <a:gd name="T11" fmla="*/ 102 h 1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97" h="102">
                <a:moveTo>
                  <a:pt x="0" y="102"/>
                </a:moveTo>
                <a:lnTo>
                  <a:pt x="597" y="102"/>
                </a:lnTo>
                <a:lnTo>
                  <a:pt x="597" y="0"/>
                </a:lnTo>
                <a:lnTo>
                  <a:pt x="45" y="0"/>
                </a:lnTo>
                <a:lnTo>
                  <a:pt x="0" y="45"/>
                </a:lnTo>
                <a:lnTo>
                  <a:pt x="0" y="102"/>
                </a:lnTo>
                <a:close/>
              </a:path>
            </a:pathLst>
          </a:custGeom>
          <a:solidFill>
            <a:srgbClr val="CDD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5" name="Freeform 310"/>
          <p:cNvSpPr>
            <a:spLocks/>
          </p:cNvSpPr>
          <p:nvPr/>
        </p:nvSpPr>
        <p:spPr bwMode="auto">
          <a:xfrm flipH="1">
            <a:off x="2529840" y="122239"/>
            <a:ext cx="9494744" cy="161924"/>
          </a:xfrm>
          <a:custGeom>
            <a:avLst/>
            <a:gdLst>
              <a:gd name="T0" fmla="*/ 0 w 4330"/>
              <a:gd name="T1" fmla="*/ 0 h 104"/>
              <a:gd name="T2" fmla="*/ 0 w 4330"/>
              <a:gd name="T3" fmla="*/ 104 h 104"/>
              <a:gd name="T4" fmla="*/ 4330 w 4330"/>
              <a:gd name="T5" fmla="*/ 104 h 104"/>
              <a:gd name="T6" fmla="*/ 4330 w 4330"/>
              <a:gd name="T7" fmla="*/ 48 h 104"/>
              <a:gd name="T8" fmla="*/ 4282 w 4330"/>
              <a:gd name="T9" fmla="*/ 0 h 104"/>
              <a:gd name="T10" fmla="*/ 0 w 4330"/>
              <a:gd name="T11" fmla="*/ 0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30" h="104">
                <a:moveTo>
                  <a:pt x="0" y="0"/>
                </a:moveTo>
                <a:lnTo>
                  <a:pt x="0" y="104"/>
                </a:lnTo>
                <a:lnTo>
                  <a:pt x="4330" y="104"/>
                </a:lnTo>
                <a:lnTo>
                  <a:pt x="4330" y="48"/>
                </a:lnTo>
                <a:lnTo>
                  <a:pt x="428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6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Freeform 310"/>
          <p:cNvSpPr>
            <a:spLocks/>
          </p:cNvSpPr>
          <p:nvPr userDrawn="1"/>
        </p:nvSpPr>
        <p:spPr bwMode="auto">
          <a:xfrm flipH="1">
            <a:off x="215956" y="6372226"/>
            <a:ext cx="10833044" cy="55563"/>
          </a:xfrm>
          <a:custGeom>
            <a:avLst/>
            <a:gdLst>
              <a:gd name="T0" fmla="*/ 0 w 4330"/>
              <a:gd name="T1" fmla="*/ 0 h 104"/>
              <a:gd name="T2" fmla="*/ 0 w 4330"/>
              <a:gd name="T3" fmla="*/ 55563 h 104"/>
              <a:gd name="T4" fmla="*/ 7966075 w 4330"/>
              <a:gd name="T5" fmla="*/ 55563 h 104"/>
              <a:gd name="T6" fmla="*/ 7966075 w 4330"/>
              <a:gd name="T7" fmla="*/ 25644 h 104"/>
              <a:gd name="T8" fmla="*/ 7877767 w 4330"/>
              <a:gd name="T9" fmla="*/ 0 h 104"/>
              <a:gd name="T10" fmla="*/ 0 w 4330"/>
              <a:gd name="T11" fmla="*/ 0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30"/>
              <a:gd name="T19" fmla="*/ 0 h 104"/>
              <a:gd name="T20" fmla="*/ 4330 w 4330"/>
              <a:gd name="T21" fmla="*/ 104 h 1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30" h="104">
                <a:moveTo>
                  <a:pt x="0" y="0"/>
                </a:moveTo>
                <a:lnTo>
                  <a:pt x="0" y="104"/>
                </a:lnTo>
                <a:lnTo>
                  <a:pt x="4330" y="104"/>
                </a:lnTo>
                <a:lnTo>
                  <a:pt x="4330" y="48"/>
                </a:lnTo>
                <a:lnTo>
                  <a:pt x="4282" y="0"/>
                </a:lnTo>
                <a:lnTo>
                  <a:pt x="0" y="0"/>
                </a:lnTo>
                <a:close/>
              </a:path>
            </a:pathLst>
          </a:custGeom>
          <a:solidFill>
            <a:srgbClr val="CDD6D1"/>
          </a:solidFill>
          <a:ln w="9525">
            <a:solidFill>
              <a:srgbClr val="CDD6D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172" name="Rectangle 3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49345" y="6543676"/>
            <a:ext cx="69965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000" smtClean="0">
                <a:solidFill>
                  <a:srgbClr val="0066F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Slide </a:t>
            </a:r>
            <a:fld id="{7CF9DD5B-000A-4715-A648-76FDED5FD6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38" y="6334298"/>
            <a:ext cx="904146" cy="498783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 userDrawn="1"/>
        </p:nvSpPr>
        <p:spPr>
          <a:xfrm>
            <a:off x="177846" y="800101"/>
            <a:ext cx="11847951" cy="55086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80000"/>
              <a:buFont typeface="Arial" pitchFamily="34" charset="0"/>
              <a:buChar char="►"/>
              <a:defRPr sz="2600">
                <a:solidFill>
                  <a:srgbClr val="0000FF"/>
                </a:solidFill>
                <a:latin typeface="+mn-lt"/>
                <a:ea typeface="YaHei Consolas Coder" pitchFamily="34" charset="-122"/>
                <a:cs typeface="+mn-cs"/>
              </a:defRPr>
            </a:lvl1pPr>
            <a:lvl2pPr marL="565150" indent="-225425" algn="l" rtl="0" eaLnBrk="0" fontAlgn="base" hangingPunct="0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80000"/>
              <a:buChar char="•"/>
              <a:defRPr sz="2400">
                <a:solidFill>
                  <a:srgbClr val="000000"/>
                </a:solidFill>
                <a:latin typeface="+mn-lt"/>
                <a:ea typeface="YaHei Consolas Coder" pitchFamily="34" charset="-122"/>
              </a:defRPr>
            </a:lvl2pPr>
            <a:lvl3pPr marL="922338" indent="-228600" algn="l" rtl="0" eaLnBrk="0" fontAlgn="base" hangingPunct="0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2200">
                <a:solidFill>
                  <a:srgbClr val="000000"/>
                </a:solidFill>
                <a:latin typeface="+mn-lt"/>
                <a:ea typeface="YaHei Consolas Coder" pitchFamily="34" charset="-122"/>
              </a:defRPr>
            </a:lvl3pPr>
            <a:lvl4pPr marL="1376363" indent="-228600" algn="l" rtl="0" eaLnBrk="0" fontAlgn="base" hangingPunct="0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80000"/>
              <a:buFont typeface="HelveticaNeueLT Std"/>
              <a:buChar char="–"/>
              <a:defRPr sz="2000">
                <a:solidFill>
                  <a:srgbClr val="000000"/>
                </a:solidFill>
                <a:latin typeface="+mn-lt"/>
                <a:ea typeface="YaHei Consolas Coder" pitchFamily="34" charset="-122"/>
              </a:defRPr>
            </a:lvl4pPr>
            <a:lvl5pPr marL="1773238" indent="-157163" algn="l" rtl="0" eaLnBrk="0" fontAlgn="base" hangingPunct="0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pitchFamily="34" charset="0"/>
              <a:buChar char="►"/>
              <a:defRPr sz="1800">
                <a:solidFill>
                  <a:srgbClr val="000000"/>
                </a:solidFill>
                <a:latin typeface="+mn-lt"/>
                <a:ea typeface="YaHei Consolas Coder" pitchFamily="34" charset="-122"/>
              </a:defRPr>
            </a:lvl5pPr>
            <a:lvl6pPr marL="2230438" indent="-157163" algn="l" rtl="0" fontAlgn="base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6pPr>
            <a:lvl7pPr marL="2687638" indent="-157163" algn="l" rtl="0" fontAlgn="base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7pPr>
            <a:lvl8pPr marL="3144838" indent="-157163" algn="l" rtl="0" fontAlgn="base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8pPr>
            <a:lvl9pPr marL="3602038" indent="-157163" algn="l" rtl="0" fontAlgn="base">
              <a:spcBef>
                <a:spcPct val="3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sp>
        <p:nvSpPr>
          <p:cNvPr id="17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8660" y="349250"/>
            <a:ext cx="1176114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Title Goes Here</a:t>
            </a: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846" y="723901"/>
            <a:ext cx="11847951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7" r:id="rId2"/>
    <p:sldLayoutId id="2147483695" r:id="rId3"/>
    <p:sldLayoutId id="2147483694" r:id="rId4"/>
    <p:sldLayoutId id="2147483708" r:id="rId5"/>
  </p:sldLayoutIdLst>
  <p:transition spd="slow">
    <p:wipe dir="r"/>
  </p:transition>
  <p:hf hdr="0" ftr="0" dt="0"/>
  <p:txStyles>
    <p:titleStyle>
      <a:lvl1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0000CC"/>
          </a:solidFill>
          <a:latin typeface="+mj-lt"/>
          <a:ea typeface="YaHei Consolas Coder" pitchFamily="34" charset="-122"/>
          <a:cs typeface="+mj-cs"/>
        </a:defRPr>
      </a:lvl1pPr>
      <a:lvl2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CC"/>
          </a:solidFill>
          <a:latin typeface="Arial" charset="0"/>
          <a:ea typeface="YaHei Consolas Coder" pitchFamily="34" charset="-122"/>
        </a:defRPr>
      </a:lvl2pPr>
      <a:lvl3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CC"/>
          </a:solidFill>
          <a:latin typeface="Arial" charset="0"/>
          <a:ea typeface="YaHei Consolas Coder" pitchFamily="34" charset="-122"/>
        </a:defRPr>
      </a:lvl3pPr>
      <a:lvl4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CC"/>
          </a:solidFill>
          <a:latin typeface="Arial" charset="0"/>
          <a:ea typeface="YaHei Consolas Coder" pitchFamily="34" charset="-122"/>
        </a:defRPr>
      </a:lvl4pPr>
      <a:lvl5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CC"/>
          </a:solidFill>
          <a:latin typeface="Arial" charset="0"/>
          <a:ea typeface="YaHei Consolas Coder" pitchFamily="34" charset="-122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000"/>
        </a:spcBef>
        <a:spcAft>
          <a:spcPct val="3000"/>
        </a:spcAft>
        <a:buClr>
          <a:schemeClr val="tx1"/>
        </a:buClr>
        <a:buSzPct val="80000"/>
        <a:buFont typeface="Arial" pitchFamily="34" charset="0"/>
        <a:buChar char="►"/>
        <a:defRPr sz="2600">
          <a:solidFill>
            <a:srgbClr val="0000FF"/>
          </a:solidFill>
          <a:latin typeface="+mn-lt"/>
          <a:ea typeface="YaHei Consolas Coder" pitchFamily="34" charset="-122"/>
          <a:cs typeface="+mn-cs"/>
        </a:defRPr>
      </a:lvl1pPr>
      <a:lvl2pPr marL="565150" indent="-225425" algn="l" rtl="0" eaLnBrk="0" fontAlgn="base" hangingPunct="0">
        <a:spcBef>
          <a:spcPct val="3000"/>
        </a:spcBef>
        <a:spcAft>
          <a:spcPct val="3000"/>
        </a:spcAft>
        <a:buClr>
          <a:schemeClr val="tx1"/>
        </a:buClr>
        <a:buSzPct val="80000"/>
        <a:buChar char="•"/>
        <a:defRPr sz="2400">
          <a:solidFill>
            <a:srgbClr val="000000"/>
          </a:solidFill>
          <a:latin typeface="+mn-lt"/>
          <a:ea typeface="YaHei Consolas Coder" pitchFamily="34" charset="-122"/>
        </a:defRPr>
      </a:lvl2pPr>
      <a:lvl3pPr marL="922338" indent="-228600" algn="l" rtl="0" eaLnBrk="0" fontAlgn="base" hangingPunct="0">
        <a:spcBef>
          <a:spcPct val="3000"/>
        </a:spcBef>
        <a:spcAft>
          <a:spcPct val="3000"/>
        </a:spcAft>
        <a:buClr>
          <a:schemeClr val="tx1"/>
        </a:buClr>
        <a:buSzPct val="80000"/>
        <a:buFont typeface="Wingdings" pitchFamily="2" charset="2"/>
        <a:buChar char="§"/>
        <a:defRPr sz="2200">
          <a:solidFill>
            <a:srgbClr val="000000"/>
          </a:solidFill>
          <a:latin typeface="+mn-lt"/>
          <a:ea typeface="YaHei Consolas Coder" pitchFamily="34" charset="-122"/>
        </a:defRPr>
      </a:lvl3pPr>
      <a:lvl4pPr marL="1376363" indent="-228600" algn="l" rtl="0" eaLnBrk="0" fontAlgn="base" hangingPunct="0">
        <a:spcBef>
          <a:spcPct val="3000"/>
        </a:spcBef>
        <a:spcAft>
          <a:spcPct val="3000"/>
        </a:spcAft>
        <a:buClr>
          <a:schemeClr val="tx1"/>
        </a:buClr>
        <a:buSzPct val="80000"/>
        <a:buFont typeface="HelveticaNeueLT Std"/>
        <a:buChar char="–"/>
        <a:defRPr sz="2000">
          <a:solidFill>
            <a:srgbClr val="000000"/>
          </a:solidFill>
          <a:latin typeface="+mn-lt"/>
          <a:ea typeface="YaHei Consolas Coder" pitchFamily="34" charset="-122"/>
        </a:defRPr>
      </a:lvl4pPr>
      <a:lvl5pPr marL="1773238" indent="-157163" algn="l" rtl="0" eaLnBrk="0" fontAlgn="base" hangingPunct="0">
        <a:spcBef>
          <a:spcPct val="3000"/>
        </a:spcBef>
        <a:spcAft>
          <a:spcPct val="3000"/>
        </a:spcAft>
        <a:buClr>
          <a:schemeClr val="tx1"/>
        </a:buClr>
        <a:buSzPct val="70000"/>
        <a:buFont typeface="Arial" pitchFamily="34" charset="0"/>
        <a:buChar char="►"/>
        <a:defRPr sz="1800">
          <a:solidFill>
            <a:srgbClr val="000000"/>
          </a:solidFill>
          <a:latin typeface="+mn-lt"/>
          <a:ea typeface="YaHei Consolas Coder" pitchFamily="34" charset="-122"/>
        </a:defRPr>
      </a:lvl5pPr>
      <a:lvl6pPr marL="2230438" indent="-157163" algn="l" rtl="0" fontAlgn="base">
        <a:spcBef>
          <a:spcPct val="3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fontAlgn="base">
        <a:spcBef>
          <a:spcPct val="3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fontAlgn="base">
        <a:spcBef>
          <a:spcPct val="3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fontAlgn="base">
        <a:spcBef>
          <a:spcPct val="3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1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8" y="2809702"/>
            <a:ext cx="11764165" cy="345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BB8C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3" name="Rectangle 13"/>
          <p:cNvSpPr>
            <a:spLocks noChangeArrowheads="1"/>
          </p:cNvSpPr>
          <p:nvPr userDrawn="1"/>
        </p:nvSpPr>
        <p:spPr bwMode="auto">
          <a:xfrm>
            <a:off x="177846" y="731519"/>
            <a:ext cx="11847951" cy="556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endParaRPr kumimoji="0" lang="zh-CN" altLang="en-US" sz="3200" dirty="0">
              <a:solidFill>
                <a:srgbClr val="0000FF"/>
              </a:solidFill>
            </a:endParaRPr>
          </a:p>
          <a:p>
            <a:pPr marL="342900" indent="-342900" algn="ctr">
              <a:spcBef>
                <a:spcPct val="20000"/>
              </a:spcBef>
            </a:pPr>
            <a:endParaRPr kumimoji="0" lang="en-US" altLang="zh-CN" sz="3200" dirty="0">
              <a:solidFill>
                <a:srgbClr val="0000FF"/>
              </a:solidFill>
            </a:endParaRPr>
          </a:p>
          <a:p>
            <a:pPr marL="342900" indent="-342900" algn="ctr">
              <a:spcBef>
                <a:spcPct val="20000"/>
              </a:spcBef>
            </a:pPr>
            <a:r>
              <a:rPr kumimoji="0" lang="en-US" altLang="zh-CN" sz="3200" dirty="0">
                <a:solidFill>
                  <a:srgbClr val="0000FF"/>
                </a:solidFill>
              </a:rPr>
              <a:t>Thanks</a:t>
            </a:r>
            <a:endParaRPr kumimoji="0"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16" name="Freeform 310"/>
          <p:cNvSpPr>
            <a:spLocks/>
          </p:cNvSpPr>
          <p:nvPr userDrawn="1"/>
        </p:nvSpPr>
        <p:spPr bwMode="auto">
          <a:xfrm flipH="1">
            <a:off x="215956" y="6372226"/>
            <a:ext cx="10833044" cy="55563"/>
          </a:xfrm>
          <a:custGeom>
            <a:avLst/>
            <a:gdLst>
              <a:gd name="T0" fmla="*/ 0 w 4330"/>
              <a:gd name="T1" fmla="*/ 0 h 104"/>
              <a:gd name="T2" fmla="*/ 0 w 4330"/>
              <a:gd name="T3" fmla="*/ 55563 h 104"/>
              <a:gd name="T4" fmla="*/ 7966075 w 4330"/>
              <a:gd name="T5" fmla="*/ 55563 h 104"/>
              <a:gd name="T6" fmla="*/ 7966075 w 4330"/>
              <a:gd name="T7" fmla="*/ 25644 h 104"/>
              <a:gd name="T8" fmla="*/ 7877767 w 4330"/>
              <a:gd name="T9" fmla="*/ 0 h 104"/>
              <a:gd name="T10" fmla="*/ 0 w 4330"/>
              <a:gd name="T11" fmla="*/ 0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30"/>
              <a:gd name="T19" fmla="*/ 0 h 104"/>
              <a:gd name="T20" fmla="*/ 4330 w 4330"/>
              <a:gd name="T21" fmla="*/ 104 h 1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30" h="104">
                <a:moveTo>
                  <a:pt x="0" y="0"/>
                </a:moveTo>
                <a:lnTo>
                  <a:pt x="0" y="104"/>
                </a:lnTo>
                <a:lnTo>
                  <a:pt x="4330" y="104"/>
                </a:lnTo>
                <a:lnTo>
                  <a:pt x="4330" y="48"/>
                </a:lnTo>
                <a:lnTo>
                  <a:pt x="4282" y="0"/>
                </a:lnTo>
                <a:lnTo>
                  <a:pt x="0" y="0"/>
                </a:lnTo>
                <a:close/>
              </a:path>
            </a:pathLst>
          </a:custGeom>
          <a:solidFill>
            <a:srgbClr val="CDD6D1"/>
          </a:solidFill>
          <a:ln w="9525">
            <a:solidFill>
              <a:srgbClr val="CDD6D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38" y="6334298"/>
            <a:ext cx="904146" cy="498783"/>
          </a:xfrm>
          <a:prstGeom prst="rect">
            <a:avLst/>
          </a:prstGeom>
        </p:spPr>
      </p:pic>
      <p:sp>
        <p:nvSpPr>
          <p:cNvPr id="19" name="Rectangle 3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49345" y="6543676"/>
            <a:ext cx="69965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000" smtClean="0">
                <a:solidFill>
                  <a:srgbClr val="0066F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Slide </a:t>
            </a:r>
            <a:fld id="{7CF9DD5B-000A-4715-A648-76FDED5FD6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2" name="Freeform 302"/>
          <p:cNvSpPr>
            <a:spLocks/>
          </p:cNvSpPr>
          <p:nvPr userDrawn="1"/>
        </p:nvSpPr>
        <p:spPr bwMode="auto">
          <a:xfrm flipH="1">
            <a:off x="177844" y="122239"/>
            <a:ext cx="2298655" cy="161925"/>
          </a:xfrm>
          <a:custGeom>
            <a:avLst/>
            <a:gdLst>
              <a:gd name="T0" fmla="*/ 0 w 597"/>
              <a:gd name="T1" fmla="*/ 102 h 102"/>
              <a:gd name="T2" fmla="*/ 597 w 597"/>
              <a:gd name="T3" fmla="*/ 102 h 102"/>
              <a:gd name="T4" fmla="*/ 597 w 597"/>
              <a:gd name="T5" fmla="*/ 0 h 102"/>
              <a:gd name="T6" fmla="*/ 45 w 597"/>
              <a:gd name="T7" fmla="*/ 0 h 102"/>
              <a:gd name="T8" fmla="*/ 0 w 597"/>
              <a:gd name="T9" fmla="*/ 45 h 102"/>
              <a:gd name="T10" fmla="*/ 0 w 597"/>
              <a:gd name="T11" fmla="*/ 102 h 1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97" h="102">
                <a:moveTo>
                  <a:pt x="0" y="102"/>
                </a:moveTo>
                <a:lnTo>
                  <a:pt x="597" y="102"/>
                </a:lnTo>
                <a:lnTo>
                  <a:pt x="597" y="0"/>
                </a:lnTo>
                <a:lnTo>
                  <a:pt x="45" y="0"/>
                </a:lnTo>
                <a:lnTo>
                  <a:pt x="0" y="45"/>
                </a:lnTo>
                <a:lnTo>
                  <a:pt x="0" y="102"/>
                </a:lnTo>
                <a:close/>
              </a:path>
            </a:pathLst>
          </a:custGeom>
          <a:solidFill>
            <a:srgbClr val="CDD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Freeform 310"/>
          <p:cNvSpPr>
            <a:spLocks/>
          </p:cNvSpPr>
          <p:nvPr userDrawn="1"/>
        </p:nvSpPr>
        <p:spPr bwMode="auto">
          <a:xfrm flipH="1">
            <a:off x="2529840" y="122239"/>
            <a:ext cx="9495957" cy="161924"/>
          </a:xfrm>
          <a:custGeom>
            <a:avLst/>
            <a:gdLst>
              <a:gd name="T0" fmla="*/ 0 w 4330"/>
              <a:gd name="T1" fmla="*/ 0 h 104"/>
              <a:gd name="T2" fmla="*/ 0 w 4330"/>
              <a:gd name="T3" fmla="*/ 104 h 104"/>
              <a:gd name="T4" fmla="*/ 4330 w 4330"/>
              <a:gd name="T5" fmla="*/ 104 h 104"/>
              <a:gd name="T6" fmla="*/ 4330 w 4330"/>
              <a:gd name="T7" fmla="*/ 48 h 104"/>
              <a:gd name="T8" fmla="*/ 4282 w 4330"/>
              <a:gd name="T9" fmla="*/ 0 h 104"/>
              <a:gd name="T10" fmla="*/ 0 w 4330"/>
              <a:gd name="T11" fmla="*/ 0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30" h="104">
                <a:moveTo>
                  <a:pt x="0" y="0"/>
                </a:moveTo>
                <a:lnTo>
                  <a:pt x="0" y="104"/>
                </a:lnTo>
                <a:lnTo>
                  <a:pt x="4330" y="104"/>
                </a:lnTo>
                <a:lnTo>
                  <a:pt x="4330" y="48"/>
                </a:lnTo>
                <a:lnTo>
                  <a:pt x="428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6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1" r:id="rId2"/>
  </p:sldLayoutIdLst>
  <p:transition spd="slow"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 sz="3200">
          <a:solidFill>
            <a:srgbClr val="0000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engbin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2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9pPr>
          </a:lstStyle>
          <a:p>
            <a:r>
              <a:rPr kumimoji="0" lang="en-US" altLang="zh-CN" sz="1000">
                <a:solidFill>
                  <a:srgbClr val="0066FF"/>
                </a:solidFill>
                <a:ea typeface="宋体" pitchFamily="2" charset="-122"/>
              </a:rPr>
              <a:t>Slide </a:t>
            </a:r>
            <a:fld id="{4052315D-7DD4-469C-A99F-AB5C83CF5DC6}" type="slidenum">
              <a:rPr kumimoji="0" lang="en-US" altLang="zh-CN" sz="1000">
                <a:solidFill>
                  <a:srgbClr val="0066FF"/>
                </a:solidFill>
                <a:ea typeface="宋体" pitchFamily="2" charset="-122"/>
              </a:rPr>
              <a:pPr/>
              <a:t>0</a:t>
            </a:fld>
            <a:endParaRPr kumimoji="0" lang="en-US" altLang="zh-CN" sz="1000">
              <a:solidFill>
                <a:srgbClr val="0066FF"/>
              </a:solidFill>
              <a:ea typeface="宋体" pitchFamily="2" charset="-122"/>
            </a:endParaRPr>
          </a:p>
        </p:txBody>
      </p:sp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338755" y="4997450"/>
            <a:ext cx="11386398" cy="1276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kumimoji="0" lang="zh-CN" altLang="en-US" sz="1800" dirty="0">
                <a:latin typeface="YaHei Consolas Coder" pitchFamily="34" charset="-122"/>
              </a:rPr>
              <a:t>冯镔</a:t>
            </a:r>
            <a:endParaRPr kumimoji="0" lang="en-US" altLang="zh-CN" sz="1800" dirty="0">
              <a:latin typeface="YaHei Consolas Coder" pitchFamily="34" charset="-122"/>
            </a:endParaRPr>
          </a:p>
          <a:p>
            <a:pPr eaLnBrk="1" hangingPunct="1"/>
            <a:r>
              <a:rPr kumimoji="0" lang="zh-CN" altLang="en-US" sz="1800" dirty="0">
                <a:latin typeface="YaHei Consolas Coder" pitchFamily="34" charset="-122"/>
              </a:rPr>
              <a:t>华中科技大学电子信息与通信学院</a:t>
            </a:r>
            <a:endParaRPr kumimoji="0" lang="en-US" altLang="zh-CN" sz="1800" dirty="0">
              <a:latin typeface="YaHei Consolas Coder" pitchFamily="34" charset="-122"/>
            </a:endParaRPr>
          </a:p>
          <a:p>
            <a:pPr eaLnBrk="1" hangingPunct="1"/>
            <a:r>
              <a:rPr kumimoji="0" lang="en-US" altLang="zh-CN" sz="1800" dirty="0">
                <a:latin typeface="+mn-ea"/>
                <a:ea typeface="+mn-ea"/>
                <a:hlinkClick r:id="rId3"/>
              </a:rPr>
              <a:t>fengbin@hust.edu.cn</a:t>
            </a:r>
            <a:r>
              <a:rPr kumimoji="0" lang="en-US" altLang="zh-CN" sz="1800" dirty="0">
                <a:latin typeface="+mn-ea"/>
                <a:ea typeface="+mn-ea"/>
              </a:rPr>
              <a:t> </a:t>
            </a:r>
            <a:endParaRPr kumimoji="0" lang="zh-CN" altLang="en-US" sz="1800" dirty="0">
              <a:latin typeface="+mn-ea"/>
              <a:ea typeface="+mn-ea"/>
            </a:endParaRPr>
          </a:p>
        </p:txBody>
      </p:sp>
      <p:sp>
        <p:nvSpPr>
          <p:cNvPr id="4100" name="Line 17"/>
          <p:cNvSpPr>
            <a:spLocks noChangeShapeType="1"/>
          </p:cNvSpPr>
          <p:nvPr/>
        </p:nvSpPr>
        <p:spPr bwMode="auto">
          <a:xfrm>
            <a:off x="338755" y="4883150"/>
            <a:ext cx="11654732" cy="0"/>
          </a:xfrm>
          <a:prstGeom prst="line">
            <a:avLst/>
          </a:prstGeom>
          <a:noFill/>
          <a:ln w="9525">
            <a:solidFill>
              <a:srgbClr val="4E61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102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724"/>
            <a:ext cx="12195175" cy="323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BB8C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3" name="Rectangle 9"/>
          <p:cNvSpPr>
            <a:spLocks noChangeArrowheads="1"/>
          </p:cNvSpPr>
          <p:nvPr/>
        </p:nvSpPr>
        <p:spPr bwMode="blackWhite">
          <a:xfrm>
            <a:off x="338755" y="2016125"/>
            <a:ext cx="7401794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eaLnBrk="1" hangingPunct="1">
              <a:lnSpc>
                <a:spcPct val="85000"/>
              </a:lnSpc>
            </a:pPr>
            <a:endParaRPr kumimoji="0" lang="zh-CN" altLang="en-US" sz="3200" b="1" dirty="0"/>
          </a:p>
          <a:p>
            <a:pPr eaLnBrk="1" hangingPunct="1">
              <a:lnSpc>
                <a:spcPct val="85000"/>
              </a:lnSpc>
            </a:pPr>
            <a:r>
              <a:rPr kumimoji="0" lang="zh-CN" altLang="en-US" sz="3200" b="1" dirty="0"/>
              <a:t>计算机组成原理与接口技术（实验）</a:t>
            </a:r>
            <a:endParaRPr kumimoji="0" lang="en-US" altLang="zh-CN" sz="3200" b="1" dirty="0"/>
          </a:p>
          <a:p>
            <a:pPr eaLnBrk="1" hangingPunct="1">
              <a:lnSpc>
                <a:spcPct val="85000"/>
              </a:lnSpc>
            </a:pPr>
            <a:r>
              <a:rPr kumimoji="0" lang="en-US" altLang="zh-CN" sz="3200" b="1" dirty="0"/>
              <a:t>——</a:t>
            </a:r>
            <a:r>
              <a:rPr kumimoji="0" lang="zh-CN" altLang="en-US" sz="3200" b="1" dirty="0"/>
              <a:t>基于</a:t>
            </a:r>
            <a:r>
              <a:rPr kumimoji="0" lang="en-US" altLang="zh-CN" sz="3200" b="1" dirty="0"/>
              <a:t>MIPS</a:t>
            </a:r>
            <a:r>
              <a:rPr kumimoji="0" lang="zh-CN" altLang="en-US" sz="3200" b="1" dirty="0"/>
              <a:t>架构</a:t>
            </a:r>
            <a:endParaRPr kumimoji="0" lang="en-US" altLang="zh-CN" sz="3200" b="1" dirty="0"/>
          </a:p>
          <a:p>
            <a:pPr eaLnBrk="1" hangingPunct="1">
              <a:lnSpc>
                <a:spcPct val="85000"/>
              </a:lnSpc>
            </a:pPr>
            <a:endParaRPr kumimoji="0" lang="en-US" altLang="zh-CN" b="1" dirty="0"/>
          </a:p>
        </p:txBody>
      </p:sp>
      <p:sp>
        <p:nvSpPr>
          <p:cNvPr id="4104" name="Rectangle 37"/>
          <p:cNvSpPr>
            <a:spLocks noChangeArrowheads="1"/>
          </p:cNvSpPr>
          <p:nvPr/>
        </p:nvSpPr>
        <p:spPr bwMode="auto">
          <a:xfrm>
            <a:off x="338755" y="4324350"/>
            <a:ext cx="117018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</a:pPr>
            <a:r>
              <a:rPr kumimoji="0" lang="zh-CN" altLang="en-US" sz="2800" dirty="0"/>
              <a:t>实验</a:t>
            </a:r>
            <a:r>
              <a:rPr kumimoji="0" lang="en-US" altLang="zh-CN" sz="2800" dirty="0"/>
              <a:t>2&amp;3</a:t>
            </a:r>
            <a:r>
              <a:rPr kumimoji="0" lang="zh-CN" altLang="en-US" sz="2800" dirty="0"/>
              <a:t> </a:t>
            </a:r>
            <a:r>
              <a:rPr lang="en-US" altLang="zh-CN" sz="2800" dirty="0"/>
              <a:t>MIPS</a:t>
            </a:r>
            <a:r>
              <a:rPr lang="zh-CN" altLang="en-US" sz="2800" dirty="0"/>
              <a:t>单周期微处理器设计</a:t>
            </a:r>
            <a:endParaRPr kumimoji="0" lang="en-US" altLang="zh-CN" sz="2800" dirty="0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R</a:t>
            </a:r>
            <a:r>
              <a:rPr lang="zh-CN" altLang="en-US" dirty="0"/>
              <a:t>型指令的控制信号取值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547429" y="920221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7401341" y="1198678"/>
          <a:ext cx="2827624" cy="495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340">
                  <a:extLst>
                    <a:ext uri="{9D8B030D-6E8A-4147-A177-3AD203B41FA5}">
                      <a16:colId xmlns:a16="http://schemas.microsoft.com/office/drawing/2014/main" val="4277215704"/>
                    </a:ext>
                  </a:extLst>
                </a:gridCol>
                <a:gridCol w="1015284">
                  <a:extLst>
                    <a:ext uri="{9D8B030D-6E8A-4147-A177-3AD203B41FA5}">
                      <a16:colId xmlns:a16="http://schemas.microsoft.com/office/drawing/2014/main" val="3415944854"/>
                    </a:ext>
                  </a:extLst>
                </a:gridCol>
              </a:tblGrid>
              <a:tr h="550649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控制信号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取值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274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0439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0599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8850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98697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10961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93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26794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6175"/>
                  </a:ext>
                </a:extLst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401341" y="1765908"/>
            <a:ext cx="32412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72754" y="5055086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Mem2Reg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01342" y="4579790"/>
            <a:ext cx="1385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401341" y="4030835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ALUSrc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401342" y="3448550"/>
            <a:ext cx="1205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1342" y="2905187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RegDst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401341" y="22930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333840" y="5641228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ALUOp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[1:0]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85272" y="583660"/>
            <a:ext cx="26019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Op[5:0]=000000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00314" y="176590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00314" y="229619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189018" y="1250303"/>
            <a:ext cx="625812" cy="906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257452" y="1343731"/>
            <a:ext cx="444194" cy="8134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886568" y="2991911"/>
            <a:ext cx="485298" cy="752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652182" y="4397438"/>
            <a:ext cx="581882" cy="70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743281" y="4938408"/>
            <a:ext cx="625812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507539" y="4292445"/>
            <a:ext cx="485298" cy="854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765779" y="5951985"/>
            <a:ext cx="726017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964834" y="6102893"/>
            <a:ext cx="836068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05385" y="284719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00314" y="340902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00314" y="396003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00314" y="44913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0314" y="505441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0315" y="56460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328916" y="1106880"/>
          <a:ext cx="6828448" cy="523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Visio" r:id="rId4" imgW="8020063" imgH="6153096" progId="Visio.Drawing.15">
                  <p:embed/>
                </p:oleObj>
              </mc:Choice>
              <mc:Fallback>
                <p:oleObj name="Visio" r:id="rId4" imgW="8020063" imgH="6153096" progId="Visio.Drawing.15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16" y="1106880"/>
                        <a:ext cx="6828448" cy="52355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78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0" grpId="0" animBg="1"/>
      <p:bldP spid="5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err="1"/>
              <a:t>lw</a:t>
            </a:r>
            <a:r>
              <a:rPr lang="zh-CN" altLang="en-US" dirty="0"/>
              <a:t>指令的控制信号取值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256017" y="1175342"/>
          <a:ext cx="3178693" cy="495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946">
                  <a:extLst>
                    <a:ext uri="{9D8B030D-6E8A-4147-A177-3AD203B41FA5}">
                      <a16:colId xmlns:a16="http://schemas.microsoft.com/office/drawing/2014/main" val="4277215704"/>
                    </a:ext>
                  </a:extLst>
                </a:gridCol>
                <a:gridCol w="1259747">
                  <a:extLst>
                    <a:ext uri="{9D8B030D-6E8A-4147-A177-3AD203B41FA5}">
                      <a16:colId xmlns:a16="http://schemas.microsoft.com/office/drawing/2014/main" val="3415944854"/>
                    </a:ext>
                  </a:extLst>
                </a:gridCol>
              </a:tblGrid>
              <a:tr h="550649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控制信号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取值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274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0439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0599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8850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98697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10961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93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26794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617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01341" y="1765908"/>
            <a:ext cx="32412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72754" y="5055086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Mem2Reg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1342" y="4579790"/>
            <a:ext cx="1385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1341" y="4030835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ALUSrc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01342" y="3448550"/>
            <a:ext cx="1205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01342" y="2905187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RegDst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1341" y="22930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33840" y="5641228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ALUOp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[1:0]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5273" y="583660"/>
            <a:ext cx="258865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Op[5:0]=100011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0314" y="176590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0314" y="229619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89018" y="1250303"/>
            <a:ext cx="625812" cy="906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57452" y="1343731"/>
            <a:ext cx="444194" cy="8134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86568" y="2991911"/>
            <a:ext cx="485298" cy="752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52182" y="4397438"/>
            <a:ext cx="581882" cy="70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281" y="4938408"/>
            <a:ext cx="625812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539" y="4292445"/>
            <a:ext cx="485298" cy="854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5779" y="5951985"/>
            <a:ext cx="726017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4834" y="6102893"/>
            <a:ext cx="836068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05385" y="284719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0314" y="340902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00314" y="396003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00314" y="44913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00314" y="505441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0315" y="56460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98062" y="903825"/>
            <a:ext cx="150878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356430" y="1108257"/>
          <a:ext cx="6847045" cy="5249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Visio" r:id="rId3" imgW="8020063" imgH="6153096" progId="Visio.Drawing.15">
                  <p:embed/>
                </p:oleObj>
              </mc:Choice>
              <mc:Fallback>
                <p:oleObj name="Visio" r:id="rId3" imgW="8020063" imgH="6153096" progId="Visio.Drawing.15">
                  <p:embed/>
                  <p:pic>
                    <p:nvPicPr>
                      <p:cNvPr id="31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30" y="1108257"/>
                        <a:ext cx="6847045" cy="5249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7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err="1"/>
              <a:t>sw</a:t>
            </a:r>
            <a:r>
              <a:rPr lang="zh-CN" altLang="en-US" dirty="0"/>
              <a:t>指令的控制信号取值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56017" y="1175342"/>
          <a:ext cx="3178693" cy="495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946">
                  <a:extLst>
                    <a:ext uri="{9D8B030D-6E8A-4147-A177-3AD203B41FA5}">
                      <a16:colId xmlns:a16="http://schemas.microsoft.com/office/drawing/2014/main" val="4277215704"/>
                    </a:ext>
                  </a:extLst>
                </a:gridCol>
                <a:gridCol w="1259747">
                  <a:extLst>
                    <a:ext uri="{9D8B030D-6E8A-4147-A177-3AD203B41FA5}">
                      <a16:colId xmlns:a16="http://schemas.microsoft.com/office/drawing/2014/main" val="3415944854"/>
                    </a:ext>
                  </a:extLst>
                </a:gridCol>
              </a:tblGrid>
              <a:tr h="550649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控制信号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取值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274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0439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0599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8850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98697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10961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93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26794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617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01341" y="1765908"/>
            <a:ext cx="32412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72754" y="5055086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Mem2Reg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1342" y="4579790"/>
            <a:ext cx="1385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1341" y="4030835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ALUSrc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01342" y="3448550"/>
            <a:ext cx="1205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01342" y="2905187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RegDst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1341" y="22930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33840" y="5641228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ALUOp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[1:0]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5273" y="583660"/>
            <a:ext cx="258865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Op[5:0]=101011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0314" y="176590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0314" y="229619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89018" y="1250303"/>
            <a:ext cx="625812" cy="906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57452" y="1343731"/>
            <a:ext cx="444194" cy="8134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86568" y="2991911"/>
            <a:ext cx="485298" cy="752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52182" y="4397438"/>
            <a:ext cx="581882" cy="70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281" y="4938408"/>
            <a:ext cx="625812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539" y="4292445"/>
            <a:ext cx="485298" cy="854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5779" y="5951985"/>
            <a:ext cx="726017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4834" y="6102893"/>
            <a:ext cx="836068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05385" y="284719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0314" y="340902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00314" y="396003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00314" y="44913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00314" y="505441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0315" y="56460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98062" y="903825"/>
            <a:ext cx="150878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433061" y="931278"/>
            <a:ext cx="148543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/>
          </p:nvPr>
        </p:nvGraphicFramePr>
        <p:xfrm>
          <a:off x="298063" y="987507"/>
          <a:ext cx="6982241" cy="5353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Visio" r:id="rId3" imgW="8020063" imgH="6153096" progId="Visio.Drawing.15">
                  <p:embed/>
                </p:oleObj>
              </mc:Choice>
              <mc:Fallback>
                <p:oleObj name="Visio" r:id="rId3" imgW="8020063" imgH="6153096" progId="Visio.Drawing.15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63" y="987507"/>
                        <a:ext cx="6982241" cy="53534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5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err="1"/>
              <a:t>beq</a:t>
            </a:r>
            <a:r>
              <a:rPr lang="zh-CN" altLang="en-US" dirty="0"/>
              <a:t>指令的控制信号取值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56017" y="1175342"/>
          <a:ext cx="3178693" cy="495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946">
                  <a:extLst>
                    <a:ext uri="{9D8B030D-6E8A-4147-A177-3AD203B41FA5}">
                      <a16:colId xmlns:a16="http://schemas.microsoft.com/office/drawing/2014/main" val="4277215704"/>
                    </a:ext>
                  </a:extLst>
                </a:gridCol>
                <a:gridCol w="1259747">
                  <a:extLst>
                    <a:ext uri="{9D8B030D-6E8A-4147-A177-3AD203B41FA5}">
                      <a16:colId xmlns:a16="http://schemas.microsoft.com/office/drawing/2014/main" val="3415944854"/>
                    </a:ext>
                  </a:extLst>
                </a:gridCol>
              </a:tblGrid>
              <a:tr h="550649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控制信号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取值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274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0439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0599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8850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98697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10961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93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26794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617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01341" y="1765908"/>
            <a:ext cx="32412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72754" y="5055086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Mem2Reg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1342" y="4579790"/>
            <a:ext cx="1385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1341" y="4030835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ALUSrc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01342" y="3448550"/>
            <a:ext cx="1205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01342" y="2905187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RegDst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1341" y="22930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33840" y="5641228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ALUOp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[1:0]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5272" y="583660"/>
            <a:ext cx="26019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Op[5:0]=000100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0314" y="176590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0314" y="229619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89018" y="1250303"/>
            <a:ext cx="625812" cy="906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57452" y="1343731"/>
            <a:ext cx="444194" cy="8134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86568" y="2991911"/>
            <a:ext cx="485298" cy="752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52182" y="4397438"/>
            <a:ext cx="581882" cy="70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281" y="4938408"/>
            <a:ext cx="625812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539" y="4292445"/>
            <a:ext cx="485298" cy="854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5779" y="5951985"/>
            <a:ext cx="726017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4834" y="6102893"/>
            <a:ext cx="836068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05385" y="284719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0314" y="340902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00314" y="396003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00314" y="44913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00314" y="505441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0315" y="56460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98062" y="903825"/>
            <a:ext cx="150878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/>
          </p:nvPr>
        </p:nvGraphicFramePr>
        <p:xfrm>
          <a:off x="292461" y="1050242"/>
          <a:ext cx="6916003" cy="5302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Visio" r:id="rId3" imgW="8020063" imgH="6153096" progId="Visio.Drawing.15">
                  <p:embed/>
                </p:oleObj>
              </mc:Choice>
              <mc:Fallback>
                <p:oleObj name="Visio" r:id="rId3" imgW="8020063" imgH="6153096" progId="Visio.Drawing.15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61" y="1050242"/>
                        <a:ext cx="6916003" cy="5302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7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j</a:t>
            </a:r>
            <a:r>
              <a:rPr lang="zh-CN" altLang="en-US" dirty="0"/>
              <a:t>指令的控制信号取值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56017" y="1175342"/>
          <a:ext cx="3178693" cy="495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946">
                  <a:extLst>
                    <a:ext uri="{9D8B030D-6E8A-4147-A177-3AD203B41FA5}">
                      <a16:colId xmlns:a16="http://schemas.microsoft.com/office/drawing/2014/main" val="4277215704"/>
                    </a:ext>
                  </a:extLst>
                </a:gridCol>
                <a:gridCol w="1259747">
                  <a:extLst>
                    <a:ext uri="{9D8B030D-6E8A-4147-A177-3AD203B41FA5}">
                      <a16:colId xmlns:a16="http://schemas.microsoft.com/office/drawing/2014/main" val="3415944854"/>
                    </a:ext>
                  </a:extLst>
                </a:gridCol>
              </a:tblGrid>
              <a:tr h="550649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控制信号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取值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274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0439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0599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88505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98697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610961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9350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26794"/>
                  </a:ext>
                </a:extLst>
              </a:tr>
              <a:tr h="550649"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617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01341" y="1765908"/>
            <a:ext cx="32412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72754" y="5055086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Mem2Reg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1342" y="4579790"/>
            <a:ext cx="1385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MemWr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1341" y="4030835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ALUSrc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01342" y="3448550"/>
            <a:ext cx="12058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RegWr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01342" y="2905187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RegDst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1341" y="22930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33840" y="5641228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ALUOp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[1:0]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5272" y="583660"/>
            <a:ext cx="26019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Op[5:0]=000010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0314" y="176590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0314" y="229619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89018" y="1250303"/>
            <a:ext cx="625812" cy="906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57452" y="1343731"/>
            <a:ext cx="444194" cy="8134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86568" y="2991911"/>
            <a:ext cx="485298" cy="752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52182" y="4397438"/>
            <a:ext cx="581882" cy="70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43281" y="4938408"/>
            <a:ext cx="625812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539" y="4292445"/>
            <a:ext cx="485298" cy="854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65779" y="5951985"/>
            <a:ext cx="726017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4834" y="6102893"/>
            <a:ext cx="836068" cy="321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05385" y="284719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0314" y="340902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00314" y="396003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00314" y="44913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00314" y="505441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0315" y="56460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xx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98062" y="903825"/>
            <a:ext cx="150878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/>
          </p:nvPr>
        </p:nvGraphicFramePr>
        <p:xfrm>
          <a:off x="387234" y="1050242"/>
          <a:ext cx="6815279" cy="530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Visio" r:id="rId3" imgW="8020063" imgH="6153096" progId="Visio.Drawing.15">
                  <p:embed/>
                </p:oleObj>
              </mc:Choice>
              <mc:Fallback>
                <p:oleObj name="Visio" r:id="rId3" imgW="8020063" imgH="6153096" progId="Visio.Drawing.15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34" y="1050242"/>
                        <a:ext cx="6815279" cy="5301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1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241807"/>
            <a:ext cx="12195175" cy="88317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zh-CN" altLang="en-US" dirty="0"/>
              <a:t>目的</a:t>
            </a:r>
            <a:endParaRPr lang="en-US" altLang="zh-CN" dirty="0"/>
          </a:p>
          <a:p>
            <a:pPr lvl="1"/>
            <a:r>
              <a:rPr lang="zh-CN" altLang="en-US" dirty="0"/>
              <a:t>任务及时间安排</a:t>
            </a:r>
            <a:endParaRPr lang="en-US" altLang="zh-CN" dirty="0"/>
          </a:p>
          <a:p>
            <a:pPr lvl="1"/>
            <a:r>
              <a:rPr lang="zh-CN" altLang="en-US" dirty="0"/>
              <a:t>报告要求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原理回顾</a:t>
            </a:r>
            <a:endParaRPr lang="en-US" altLang="zh-CN" dirty="0"/>
          </a:p>
          <a:p>
            <a:pPr lvl="1"/>
            <a:r>
              <a:rPr lang="zh-CN" altLang="en-US" dirty="0"/>
              <a:t>计算机工作原理</a:t>
            </a:r>
            <a:endParaRPr lang="en-US" altLang="zh-CN" dirty="0"/>
          </a:p>
          <a:p>
            <a:pPr lvl="1"/>
            <a:r>
              <a:rPr lang="zh-CN" altLang="en-US" dirty="0"/>
              <a:t>简单微处理器的基本构成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  <a:endParaRPr lang="en-US" altLang="zh-CN" dirty="0"/>
          </a:p>
          <a:p>
            <a:pPr lvl="2"/>
            <a:r>
              <a:rPr lang="zh-CN" altLang="en-US" dirty="0"/>
              <a:t>模块设计</a:t>
            </a:r>
            <a:endParaRPr lang="en-US" altLang="zh-CN" dirty="0"/>
          </a:p>
          <a:p>
            <a:pPr lvl="2"/>
            <a:r>
              <a:rPr lang="zh-CN" altLang="en-US" dirty="0"/>
              <a:t>功能仿真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 rot="-6296524">
            <a:off x="4447544" y="5636866"/>
            <a:ext cx="477837" cy="637282"/>
            <a:chOff x="5036" y="1789"/>
            <a:chExt cx="496" cy="496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 rot="-6296524">
            <a:off x="2366318" y="5686078"/>
            <a:ext cx="477838" cy="637283"/>
            <a:chOff x="5036" y="1789"/>
            <a:chExt cx="496" cy="496"/>
          </a:xfrm>
        </p:grpSpPr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 rot="-6296524">
            <a:off x="11309446" y="3998796"/>
            <a:ext cx="477838" cy="637283"/>
            <a:chOff x="5036" y="1789"/>
            <a:chExt cx="496" cy="496"/>
          </a:xfrm>
        </p:grpSpPr>
        <p:sp>
          <p:nvSpPr>
            <p:cNvPr id="15" name="Oval 2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7" name="Oval 2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sp>
        <p:nvSpPr>
          <p:cNvPr id="18" name="Oval 26"/>
          <p:cNvSpPr>
            <a:spLocks noChangeArrowheads="1"/>
          </p:cNvSpPr>
          <p:nvPr/>
        </p:nvSpPr>
        <p:spPr bwMode="auto">
          <a:xfrm>
            <a:off x="5676262" y="546258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10569152" y="3862619"/>
            <a:ext cx="825715" cy="619125"/>
          </a:xfrm>
          <a:prstGeom prst="ellipse">
            <a:avLst/>
          </a:prstGeom>
          <a:solidFill>
            <a:srgbClr val="EFF1F0"/>
          </a:solidFill>
          <a:ln w="38100">
            <a:solidFill>
              <a:srgbClr val="CDD6D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0" name="Oval 28"/>
          <p:cNvSpPr>
            <a:spLocks noChangeArrowheads="1"/>
          </p:cNvSpPr>
          <p:nvPr/>
        </p:nvSpPr>
        <p:spPr bwMode="auto">
          <a:xfrm>
            <a:off x="9434324" y="327841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40228" y="5273676"/>
            <a:ext cx="12165534" cy="823913"/>
          </a:xfrm>
          <a:custGeom>
            <a:avLst/>
            <a:gdLst>
              <a:gd name="T0" fmla="*/ 0 w 5746"/>
              <a:gd name="T1" fmla="*/ 823913 h 519"/>
              <a:gd name="T2" fmla="*/ 1185863 w 5746"/>
              <a:gd name="T3" fmla="*/ 649288 h 519"/>
              <a:gd name="T4" fmla="*/ 3295650 w 5746"/>
              <a:gd name="T5" fmla="*/ 777875 h 519"/>
              <a:gd name="T6" fmla="*/ 5653088 w 5746"/>
              <a:gd name="T7" fmla="*/ 430213 h 519"/>
              <a:gd name="T8" fmla="*/ 8131175 w 5746"/>
              <a:gd name="T9" fmla="*/ 38100 h 519"/>
              <a:gd name="T10" fmla="*/ 9121775 w 5746"/>
              <a:gd name="T11" fmla="*/ 203200 h 5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46"/>
              <a:gd name="T19" fmla="*/ 0 h 519"/>
              <a:gd name="T20" fmla="*/ 5746 w 5746"/>
              <a:gd name="T21" fmla="*/ 519 h 5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46" h="519">
                <a:moveTo>
                  <a:pt x="0" y="519"/>
                </a:moveTo>
                <a:cubicBezTo>
                  <a:pt x="200" y="466"/>
                  <a:pt x="401" y="414"/>
                  <a:pt x="747" y="409"/>
                </a:cubicBezTo>
                <a:cubicBezTo>
                  <a:pt x="1093" y="404"/>
                  <a:pt x="1607" y="513"/>
                  <a:pt x="2076" y="490"/>
                </a:cubicBezTo>
                <a:cubicBezTo>
                  <a:pt x="2545" y="467"/>
                  <a:pt x="3053" y="349"/>
                  <a:pt x="3561" y="271"/>
                </a:cubicBezTo>
                <a:cubicBezTo>
                  <a:pt x="4069" y="193"/>
                  <a:pt x="4758" y="48"/>
                  <a:pt x="5122" y="24"/>
                </a:cubicBezTo>
                <a:cubicBezTo>
                  <a:pt x="5486" y="0"/>
                  <a:pt x="5616" y="64"/>
                  <a:pt x="5746" y="128"/>
                </a:cubicBezTo>
              </a:path>
            </a:pathLst>
          </a:custGeom>
          <a:noFill/>
          <a:ln w="9525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-29640" y="5665789"/>
            <a:ext cx="12235403" cy="606425"/>
          </a:xfrm>
          <a:custGeom>
            <a:avLst/>
            <a:gdLst>
              <a:gd name="T0" fmla="*/ 0 w 5779"/>
              <a:gd name="T1" fmla="*/ 415925 h 382"/>
              <a:gd name="T2" fmla="*/ 165100 w 5779"/>
              <a:gd name="T3" fmla="*/ 484188 h 382"/>
              <a:gd name="T4" fmla="*/ 952500 w 5779"/>
              <a:gd name="T5" fmla="*/ 484188 h 382"/>
              <a:gd name="T6" fmla="*/ 2863850 w 5779"/>
              <a:gd name="T7" fmla="*/ 188913 h 382"/>
              <a:gd name="T8" fmla="*/ 5735638 w 5779"/>
              <a:gd name="T9" fmla="*/ 574675 h 382"/>
              <a:gd name="T10" fmla="*/ 9174163 w 5779"/>
              <a:gd name="T11" fmla="*/ 0 h 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79"/>
              <a:gd name="T19" fmla="*/ 0 h 382"/>
              <a:gd name="T20" fmla="*/ 5779 w 5779"/>
              <a:gd name="T21" fmla="*/ 382 h 3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79" h="382">
                <a:moveTo>
                  <a:pt x="0" y="262"/>
                </a:moveTo>
                <a:cubicBezTo>
                  <a:pt x="2" y="280"/>
                  <a:pt x="4" y="298"/>
                  <a:pt x="104" y="305"/>
                </a:cubicBezTo>
                <a:cubicBezTo>
                  <a:pt x="204" y="312"/>
                  <a:pt x="317" y="336"/>
                  <a:pt x="600" y="305"/>
                </a:cubicBezTo>
                <a:cubicBezTo>
                  <a:pt x="883" y="274"/>
                  <a:pt x="1302" y="110"/>
                  <a:pt x="1804" y="119"/>
                </a:cubicBezTo>
                <a:cubicBezTo>
                  <a:pt x="2306" y="128"/>
                  <a:pt x="2950" y="382"/>
                  <a:pt x="3613" y="362"/>
                </a:cubicBezTo>
                <a:cubicBezTo>
                  <a:pt x="4276" y="342"/>
                  <a:pt x="5027" y="171"/>
                  <a:pt x="5779" y="0"/>
                </a:cubicBezTo>
              </a:path>
            </a:pathLst>
          </a:custGeom>
          <a:noFill/>
          <a:ln w="9525">
            <a:solidFill>
              <a:srgbClr val="49AC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42"/>
          <p:cNvGrpSpPr>
            <a:grpSpLocks/>
          </p:cNvGrpSpPr>
          <p:nvPr/>
        </p:nvGrpSpPr>
        <p:grpSpPr bwMode="auto">
          <a:xfrm>
            <a:off x="10662309" y="2968856"/>
            <a:ext cx="1050140" cy="787400"/>
            <a:chOff x="5036" y="1789"/>
            <a:chExt cx="496" cy="496"/>
          </a:xfrm>
        </p:grpSpPr>
        <p:sp>
          <p:nvSpPr>
            <p:cNvPr id="24" name="Oval 4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6" name="Oval 4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9859884" y="3165706"/>
            <a:ext cx="455201" cy="341312"/>
            <a:chOff x="5036" y="1789"/>
            <a:chExt cx="496" cy="496"/>
          </a:xfrm>
        </p:grpSpPr>
        <p:sp>
          <p:nvSpPr>
            <p:cNvPr id="28" name="Oval 47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9" name="Oval 48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EFF1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014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新建工程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9" y="1339851"/>
            <a:ext cx="5210547" cy="4679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79" y="1335303"/>
            <a:ext cx="5215611" cy="46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4229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COE</a:t>
            </a:r>
            <a:r>
              <a:rPr lang="zh-CN" altLang="en-US" dirty="0"/>
              <a:t>文件制作</a:t>
            </a:r>
            <a:endParaRPr lang="en-US" altLang="zh-CN" dirty="0"/>
          </a:p>
          <a:p>
            <a:pPr lvl="1"/>
            <a:r>
              <a:rPr lang="zh-CN" altLang="en-US" dirty="0"/>
              <a:t>详情见“附录”或实验视频“</a:t>
            </a:r>
            <a:r>
              <a:rPr lang="en-US" altLang="zh-CN" dirty="0"/>
              <a:t>COE</a:t>
            </a:r>
            <a:r>
              <a:rPr lang="zh-CN" altLang="en-US" dirty="0"/>
              <a:t>文件制作过程</a:t>
            </a:r>
            <a:r>
              <a:rPr lang="en-US" altLang="zh-CN" dirty="0"/>
              <a:t>.exe</a:t>
            </a:r>
            <a:r>
              <a:rPr lang="zh-CN" altLang="en-US" dirty="0"/>
              <a:t>”</a:t>
            </a:r>
            <a:endParaRPr lang="en-US" altLang="zh-CN" dirty="0"/>
          </a:p>
          <a:p>
            <a:pPr lvl="6"/>
            <a:endParaRPr lang="en-US" altLang="zh-CN" dirty="0"/>
          </a:p>
          <a:p>
            <a:pPr lvl="2"/>
            <a:r>
              <a:rPr lang="zh-CN" altLang="en-US" dirty="0"/>
              <a:t>用</a:t>
            </a:r>
            <a:r>
              <a:rPr lang="en-US" altLang="zh-CN" dirty="0" err="1"/>
              <a:t>UltraEdit</a:t>
            </a:r>
            <a:r>
              <a:rPr lang="zh-CN" altLang="en-US" dirty="0"/>
              <a:t>等编辑汇编代码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6270625" y="800100"/>
            <a:ext cx="5924550" cy="5508625"/>
          </a:xfrm>
        </p:spPr>
        <p:txBody>
          <a:bodyPr/>
          <a:lstStyle/>
          <a:p>
            <a:endParaRPr lang="en-US" altLang="zh-CN" dirty="0"/>
          </a:p>
          <a:p>
            <a:pPr lvl="1"/>
            <a:endParaRPr lang="en-US" altLang="zh-CN" dirty="0"/>
          </a:p>
          <a:p>
            <a:pPr lvl="5"/>
            <a:endParaRPr lang="en-US" altLang="zh-CN" dirty="0"/>
          </a:p>
          <a:p>
            <a:pPr lvl="1"/>
            <a:r>
              <a:rPr lang="en-US" altLang="zh-CN" dirty="0"/>
              <a:t>MARS</a:t>
            </a:r>
            <a:r>
              <a:rPr lang="zh-CN" altLang="en-US" dirty="0"/>
              <a:t>载入，并</a:t>
            </a:r>
            <a:r>
              <a:rPr lang="zh-CN" altLang="en-US" dirty="0">
                <a:solidFill>
                  <a:srgbClr val="0000FF"/>
                </a:solidFill>
              </a:rPr>
              <a:t>复制用户代码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20" y="2703277"/>
            <a:ext cx="2876190" cy="34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8" y="2608780"/>
            <a:ext cx="5556023" cy="36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554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COE</a:t>
            </a:r>
            <a:r>
              <a:rPr lang="zh-CN" altLang="en-US" dirty="0"/>
              <a:t>文件制作</a:t>
            </a:r>
            <a:endParaRPr lang="en-US" altLang="zh-CN" dirty="0"/>
          </a:p>
          <a:p>
            <a:pPr lvl="1"/>
            <a:r>
              <a:rPr lang="zh-CN" altLang="en-US" dirty="0"/>
              <a:t>详情见</a:t>
            </a:r>
            <a:r>
              <a:rPr lang="en-US" altLang="zh-CN" dirty="0" err="1"/>
              <a:t>mooc</a:t>
            </a:r>
            <a:r>
              <a:rPr lang="zh-CN" altLang="en-US" dirty="0"/>
              <a:t>视频</a:t>
            </a:r>
            <a:endParaRPr lang="en-US" altLang="zh-CN" dirty="0"/>
          </a:p>
          <a:p>
            <a:pPr lvl="2"/>
            <a:r>
              <a:rPr lang="en-US" altLang="zh-CN" dirty="0"/>
              <a:t>MARS</a:t>
            </a:r>
            <a:r>
              <a:rPr lang="zh-CN" altLang="en-US" dirty="0"/>
              <a:t>中复制的代码粘贴到</a:t>
            </a:r>
            <a:r>
              <a:rPr lang="en-US" altLang="zh-CN" dirty="0" err="1"/>
              <a:t>UltraEdit</a:t>
            </a:r>
            <a:r>
              <a:rPr lang="zh-CN" altLang="en-US" dirty="0"/>
              <a:t>中，并用“列模式”，选中机器码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09800"/>
            <a:ext cx="9829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3646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COE</a:t>
            </a:r>
            <a:r>
              <a:rPr lang="zh-CN" altLang="en-US" dirty="0"/>
              <a:t>文件制作</a:t>
            </a:r>
            <a:endParaRPr lang="en-US" altLang="zh-CN" dirty="0"/>
          </a:p>
          <a:p>
            <a:pPr lvl="1"/>
            <a:r>
              <a:rPr lang="zh-CN" altLang="en-US" dirty="0"/>
              <a:t>详情见</a:t>
            </a:r>
            <a:r>
              <a:rPr lang="en-US" altLang="zh-CN" dirty="0" err="1"/>
              <a:t>mooc</a:t>
            </a:r>
            <a:r>
              <a:rPr lang="zh-CN" altLang="en-US" dirty="0"/>
              <a:t>视频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注意！！！用</a:t>
            </a:r>
            <a:r>
              <a:rPr lang="en-US" altLang="zh-CN" b="1" dirty="0" err="1">
                <a:solidFill>
                  <a:srgbClr val="FF0000"/>
                </a:solidFill>
              </a:rPr>
              <a:t>verilog</a:t>
            </a:r>
            <a:r>
              <a:rPr lang="zh-CN" altLang="en-US" b="1" dirty="0">
                <a:solidFill>
                  <a:srgbClr val="FF0000"/>
                </a:solidFill>
              </a:rPr>
              <a:t>语言方式实现</a:t>
            </a:r>
            <a:r>
              <a:rPr lang="en-US" altLang="zh-CN" b="1" dirty="0" err="1">
                <a:solidFill>
                  <a:srgbClr val="FF0000"/>
                </a:solidFill>
              </a:rPr>
              <a:t>irom</a:t>
            </a:r>
            <a:r>
              <a:rPr lang="zh-CN" altLang="en-US" b="1" dirty="0">
                <a:solidFill>
                  <a:srgbClr val="FF0000"/>
                </a:solidFill>
              </a:rPr>
              <a:t>模块时，</a:t>
            </a:r>
            <a:r>
              <a:rPr lang="en-US" altLang="zh-CN" b="1" dirty="0">
                <a:solidFill>
                  <a:srgbClr val="FF0000"/>
                </a:solidFill>
              </a:rPr>
              <a:t>COE</a:t>
            </a:r>
            <a:r>
              <a:rPr lang="zh-CN" altLang="en-US" b="1" dirty="0">
                <a:solidFill>
                  <a:srgbClr val="FF0000"/>
                </a:solidFill>
              </a:rPr>
              <a:t>文件不需要添加头描述语句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并修改</a:t>
            </a:r>
            <a:r>
              <a:rPr lang="en-US" altLang="zh-CN" dirty="0"/>
              <a:t> j main </a:t>
            </a:r>
            <a:r>
              <a:rPr lang="zh-CN" altLang="en-US" dirty="0"/>
              <a:t>指令机器码</a:t>
            </a:r>
            <a:endParaRPr lang="en-US" altLang="zh-CN" dirty="0"/>
          </a:p>
          <a:p>
            <a:pPr lvl="3"/>
            <a:r>
              <a:rPr lang="en-US" altLang="zh-CN" dirty="0"/>
              <a:t>MIPS</a:t>
            </a:r>
            <a:r>
              <a:rPr lang="zh-CN" altLang="en-US" dirty="0"/>
              <a:t>微处理器第一条指令对应的物理地址</a:t>
            </a:r>
            <a:endParaRPr lang="en-US" altLang="zh-CN" dirty="0"/>
          </a:p>
          <a:p>
            <a:pPr marL="1147763" lvl="3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设计为</a:t>
            </a:r>
            <a:r>
              <a:rPr lang="en-US" altLang="zh-CN" dirty="0"/>
              <a:t>0x00000000</a:t>
            </a:r>
            <a:r>
              <a:rPr lang="zh-CN" altLang="en-US" dirty="0"/>
              <a:t>，因此需将</a:t>
            </a:r>
            <a:r>
              <a:rPr lang="en-US" altLang="zh-CN" dirty="0"/>
              <a:t>0x08100009 </a:t>
            </a:r>
          </a:p>
          <a:p>
            <a:pPr marL="1147763" lvl="3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修改为</a:t>
            </a:r>
            <a:r>
              <a:rPr lang="en-US" altLang="zh-CN" dirty="0"/>
              <a:t>0x08000000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将修改好后的文件，保存为</a:t>
            </a:r>
            <a:r>
              <a:rPr lang="en-US" altLang="zh-CN" dirty="0" err="1"/>
              <a:t>irom.coe</a:t>
            </a:r>
            <a:r>
              <a:rPr lang="zh-CN" altLang="en-US" dirty="0"/>
              <a:t>文件，</a:t>
            </a:r>
            <a:endParaRPr lang="en-US" altLang="zh-CN" dirty="0"/>
          </a:p>
          <a:p>
            <a:pPr marL="693738" lvl="2" indent="0">
              <a:buNone/>
            </a:pPr>
            <a:r>
              <a:rPr lang="zh-CN" altLang="en-US" dirty="0"/>
              <a:t>供</a:t>
            </a:r>
            <a:r>
              <a:rPr lang="en-US" altLang="zh-CN" dirty="0" err="1"/>
              <a:t>irom</a:t>
            </a:r>
            <a:r>
              <a:rPr lang="zh-CN" altLang="en-US" dirty="0"/>
              <a:t>模块读入调用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2316217"/>
            <a:ext cx="4501621" cy="399250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A0ECB90-A3B2-4555-9665-F2AB0C897455}"/>
              </a:ext>
            </a:extLst>
          </p:cNvPr>
          <p:cNvCxnSpPr/>
          <p:nvPr/>
        </p:nvCxnSpPr>
        <p:spPr>
          <a:xfrm>
            <a:off x="8694057" y="3429000"/>
            <a:ext cx="1655288" cy="431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BCA3A09-CFF5-46F8-859B-7E50ADCDFBDB}"/>
              </a:ext>
            </a:extLst>
          </p:cNvPr>
          <p:cNvCxnSpPr/>
          <p:nvPr/>
        </p:nvCxnSpPr>
        <p:spPr>
          <a:xfrm flipV="1">
            <a:off x="8737600" y="3429000"/>
            <a:ext cx="1611745" cy="417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278556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812800"/>
            <a:ext cx="12195175" cy="1746139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zh-CN" altLang="en-US" dirty="0"/>
              <a:t>目的</a:t>
            </a:r>
            <a:endParaRPr lang="en-US" altLang="zh-CN" dirty="0"/>
          </a:p>
          <a:p>
            <a:pPr lvl="1"/>
            <a:r>
              <a:rPr lang="zh-CN" altLang="en-US" dirty="0"/>
              <a:t>任务及时间安排</a:t>
            </a:r>
            <a:endParaRPr lang="en-US" altLang="zh-CN" dirty="0"/>
          </a:p>
          <a:p>
            <a:pPr lvl="1"/>
            <a:r>
              <a:rPr lang="zh-CN" altLang="en-US" dirty="0"/>
              <a:t>报告要求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原理回顾</a:t>
            </a:r>
            <a:endParaRPr lang="en-US" altLang="zh-CN" dirty="0"/>
          </a:p>
          <a:p>
            <a:pPr lvl="1"/>
            <a:r>
              <a:rPr lang="zh-CN" altLang="en-US" dirty="0"/>
              <a:t>计算机工作原理</a:t>
            </a:r>
            <a:endParaRPr lang="en-US" altLang="zh-CN" dirty="0"/>
          </a:p>
          <a:p>
            <a:pPr lvl="1"/>
            <a:r>
              <a:rPr lang="zh-CN" altLang="en-US" dirty="0"/>
              <a:t>简单微处理器的基本构成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  <a:endParaRPr lang="en-US" altLang="zh-CN" dirty="0"/>
          </a:p>
          <a:p>
            <a:pPr lvl="2"/>
            <a:r>
              <a:rPr lang="zh-CN" altLang="en-US" dirty="0"/>
              <a:t>模块设计</a:t>
            </a:r>
            <a:endParaRPr lang="en-US" altLang="zh-CN" dirty="0"/>
          </a:p>
          <a:p>
            <a:pPr lvl="2"/>
            <a:r>
              <a:rPr lang="zh-CN" altLang="en-US" dirty="0"/>
              <a:t>功能仿真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 rot="-6296524">
            <a:off x="4447544" y="5636866"/>
            <a:ext cx="477837" cy="637282"/>
            <a:chOff x="5036" y="1789"/>
            <a:chExt cx="496" cy="496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 rot="-6296524">
            <a:off x="2366318" y="5686078"/>
            <a:ext cx="477838" cy="637283"/>
            <a:chOff x="5036" y="1789"/>
            <a:chExt cx="496" cy="496"/>
          </a:xfrm>
        </p:grpSpPr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 rot="-6296524">
            <a:off x="11309446" y="3998796"/>
            <a:ext cx="477838" cy="637283"/>
            <a:chOff x="5036" y="1789"/>
            <a:chExt cx="496" cy="496"/>
          </a:xfrm>
        </p:grpSpPr>
        <p:sp>
          <p:nvSpPr>
            <p:cNvPr id="15" name="Oval 2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7" name="Oval 2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sp>
        <p:nvSpPr>
          <p:cNvPr id="18" name="Oval 26"/>
          <p:cNvSpPr>
            <a:spLocks noChangeArrowheads="1"/>
          </p:cNvSpPr>
          <p:nvPr/>
        </p:nvSpPr>
        <p:spPr bwMode="auto">
          <a:xfrm>
            <a:off x="5676262" y="546258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10569152" y="3862619"/>
            <a:ext cx="825715" cy="619125"/>
          </a:xfrm>
          <a:prstGeom prst="ellipse">
            <a:avLst/>
          </a:prstGeom>
          <a:solidFill>
            <a:srgbClr val="EFF1F0"/>
          </a:solidFill>
          <a:ln w="38100">
            <a:solidFill>
              <a:srgbClr val="CDD6D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0" name="Oval 28"/>
          <p:cNvSpPr>
            <a:spLocks noChangeArrowheads="1"/>
          </p:cNvSpPr>
          <p:nvPr/>
        </p:nvSpPr>
        <p:spPr bwMode="auto">
          <a:xfrm>
            <a:off x="9434324" y="327841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40228" y="5273676"/>
            <a:ext cx="12165534" cy="823913"/>
          </a:xfrm>
          <a:custGeom>
            <a:avLst/>
            <a:gdLst>
              <a:gd name="T0" fmla="*/ 0 w 5746"/>
              <a:gd name="T1" fmla="*/ 823913 h 519"/>
              <a:gd name="T2" fmla="*/ 1185863 w 5746"/>
              <a:gd name="T3" fmla="*/ 649288 h 519"/>
              <a:gd name="T4" fmla="*/ 3295650 w 5746"/>
              <a:gd name="T5" fmla="*/ 777875 h 519"/>
              <a:gd name="T6" fmla="*/ 5653088 w 5746"/>
              <a:gd name="T7" fmla="*/ 430213 h 519"/>
              <a:gd name="T8" fmla="*/ 8131175 w 5746"/>
              <a:gd name="T9" fmla="*/ 38100 h 519"/>
              <a:gd name="T10" fmla="*/ 9121775 w 5746"/>
              <a:gd name="T11" fmla="*/ 203200 h 5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46"/>
              <a:gd name="T19" fmla="*/ 0 h 519"/>
              <a:gd name="T20" fmla="*/ 5746 w 5746"/>
              <a:gd name="T21" fmla="*/ 519 h 5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46" h="519">
                <a:moveTo>
                  <a:pt x="0" y="519"/>
                </a:moveTo>
                <a:cubicBezTo>
                  <a:pt x="200" y="466"/>
                  <a:pt x="401" y="414"/>
                  <a:pt x="747" y="409"/>
                </a:cubicBezTo>
                <a:cubicBezTo>
                  <a:pt x="1093" y="404"/>
                  <a:pt x="1607" y="513"/>
                  <a:pt x="2076" y="490"/>
                </a:cubicBezTo>
                <a:cubicBezTo>
                  <a:pt x="2545" y="467"/>
                  <a:pt x="3053" y="349"/>
                  <a:pt x="3561" y="271"/>
                </a:cubicBezTo>
                <a:cubicBezTo>
                  <a:pt x="4069" y="193"/>
                  <a:pt x="4758" y="48"/>
                  <a:pt x="5122" y="24"/>
                </a:cubicBezTo>
                <a:cubicBezTo>
                  <a:pt x="5486" y="0"/>
                  <a:pt x="5616" y="64"/>
                  <a:pt x="5746" y="128"/>
                </a:cubicBezTo>
              </a:path>
            </a:pathLst>
          </a:custGeom>
          <a:noFill/>
          <a:ln w="9525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-29640" y="5665789"/>
            <a:ext cx="12235403" cy="606425"/>
          </a:xfrm>
          <a:custGeom>
            <a:avLst/>
            <a:gdLst>
              <a:gd name="T0" fmla="*/ 0 w 5779"/>
              <a:gd name="T1" fmla="*/ 415925 h 382"/>
              <a:gd name="T2" fmla="*/ 165100 w 5779"/>
              <a:gd name="T3" fmla="*/ 484188 h 382"/>
              <a:gd name="T4" fmla="*/ 952500 w 5779"/>
              <a:gd name="T5" fmla="*/ 484188 h 382"/>
              <a:gd name="T6" fmla="*/ 2863850 w 5779"/>
              <a:gd name="T7" fmla="*/ 188913 h 382"/>
              <a:gd name="T8" fmla="*/ 5735638 w 5779"/>
              <a:gd name="T9" fmla="*/ 574675 h 382"/>
              <a:gd name="T10" fmla="*/ 9174163 w 5779"/>
              <a:gd name="T11" fmla="*/ 0 h 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79"/>
              <a:gd name="T19" fmla="*/ 0 h 382"/>
              <a:gd name="T20" fmla="*/ 5779 w 5779"/>
              <a:gd name="T21" fmla="*/ 382 h 3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79" h="382">
                <a:moveTo>
                  <a:pt x="0" y="262"/>
                </a:moveTo>
                <a:cubicBezTo>
                  <a:pt x="2" y="280"/>
                  <a:pt x="4" y="298"/>
                  <a:pt x="104" y="305"/>
                </a:cubicBezTo>
                <a:cubicBezTo>
                  <a:pt x="204" y="312"/>
                  <a:pt x="317" y="336"/>
                  <a:pt x="600" y="305"/>
                </a:cubicBezTo>
                <a:cubicBezTo>
                  <a:pt x="883" y="274"/>
                  <a:pt x="1302" y="110"/>
                  <a:pt x="1804" y="119"/>
                </a:cubicBezTo>
                <a:cubicBezTo>
                  <a:pt x="2306" y="128"/>
                  <a:pt x="2950" y="382"/>
                  <a:pt x="3613" y="362"/>
                </a:cubicBezTo>
                <a:cubicBezTo>
                  <a:pt x="4276" y="342"/>
                  <a:pt x="5027" y="171"/>
                  <a:pt x="5779" y="0"/>
                </a:cubicBezTo>
              </a:path>
            </a:pathLst>
          </a:custGeom>
          <a:noFill/>
          <a:ln w="9525">
            <a:solidFill>
              <a:srgbClr val="49AC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42"/>
          <p:cNvGrpSpPr>
            <a:grpSpLocks/>
          </p:cNvGrpSpPr>
          <p:nvPr/>
        </p:nvGrpSpPr>
        <p:grpSpPr bwMode="auto">
          <a:xfrm>
            <a:off x="10662309" y="2968856"/>
            <a:ext cx="1050140" cy="787400"/>
            <a:chOff x="5036" y="1789"/>
            <a:chExt cx="496" cy="496"/>
          </a:xfrm>
        </p:grpSpPr>
        <p:sp>
          <p:nvSpPr>
            <p:cNvPr id="24" name="Oval 4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6" name="Oval 4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9859884" y="3165706"/>
            <a:ext cx="455201" cy="341312"/>
            <a:chOff x="5036" y="1789"/>
            <a:chExt cx="496" cy="496"/>
          </a:xfrm>
        </p:grpSpPr>
        <p:sp>
          <p:nvSpPr>
            <p:cNvPr id="28" name="Oval 47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9" name="Oval 48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EFF1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871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regFile.v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6" y="1837831"/>
            <a:ext cx="5444811" cy="4294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89" y="1837830"/>
            <a:ext cx="5460617" cy="42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4889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regFile.v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0" y="1762276"/>
            <a:ext cx="5228571" cy="2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204" y="985611"/>
            <a:ext cx="4866602" cy="5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90879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控制器模块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ctr.v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96" y="1837830"/>
            <a:ext cx="5470211" cy="4294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88" y="1818533"/>
            <a:ext cx="5142218" cy="43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1635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控制器模块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ctr.v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69" y="1794101"/>
            <a:ext cx="5086350" cy="2714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42" y="460376"/>
            <a:ext cx="2571750" cy="5848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232" y="3680155"/>
            <a:ext cx="2295238" cy="2628571"/>
          </a:xfrm>
          <a:prstGeom prst="rect">
            <a:avLst/>
          </a:prstGeom>
        </p:spPr>
      </p:pic>
      <p:graphicFrame>
        <p:nvGraphicFramePr>
          <p:cNvPr id="10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18466"/>
              </p:ext>
            </p:extLst>
          </p:nvPr>
        </p:nvGraphicFramePr>
        <p:xfrm>
          <a:off x="304801" y="4966546"/>
          <a:ext cx="6319312" cy="1278272"/>
        </p:xfrm>
        <a:graphic>
          <a:graphicData uri="http://schemas.openxmlformats.org/drawingml/2006/table">
            <a:tbl>
              <a:tblPr/>
              <a:tblGrid>
                <a:gridCol w="40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14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5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97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97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522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000" dirty="0">
                          <a:latin typeface="Calibri"/>
                          <a:ea typeface="YaHei Consolas Coder"/>
                          <a:cs typeface="Times New Roman"/>
                        </a:rPr>
                        <a:t>指令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YaHei Consolas Coder"/>
                          <a:cs typeface="Times New Roman"/>
                        </a:rPr>
                        <a:t>RegDst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YaHei Consolas Coder"/>
                          <a:cs typeface="Times New Roman"/>
                        </a:rPr>
                        <a:t>Jump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YaHei Consolas Coder"/>
                          <a:cs typeface="Times New Roman"/>
                        </a:rPr>
                        <a:t>Branch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latin typeface="Calibri"/>
                          <a:ea typeface="YaHei Consolas Coder"/>
                          <a:cs typeface="Times New Roman"/>
                        </a:rPr>
                        <a:t>MemToReg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latin typeface="Calibri"/>
                          <a:ea typeface="YaHei Consolas Coder"/>
                          <a:cs typeface="Times New Roman"/>
                        </a:rPr>
                        <a:t>ALUSrc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latin typeface="Calibri"/>
                          <a:ea typeface="YaHei Consolas Coder"/>
                          <a:cs typeface="Times New Roman"/>
                        </a:rPr>
                        <a:t>RegWrite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latin typeface="Calibri"/>
                          <a:ea typeface="YaHei Consolas Coder"/>
                          <a:cs typeface="Times New Roman"/>
                        </a:rPr>
                        <a:t>MemWrite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latin typeface="Calibri"/>
                          <a:ea typeface="YaHei Consolas Coder"/>
                          <a:cs typeface="Times New Roman"/>
                        </a:rPr>
                        <a:t>MemRead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YaHei Consolas Coder"/>
                          <a:cs typeface="Times New Roman"/>
                        </a:rPr>
                        <a:t>ALUOp1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YaHei Consolas Coder"/>
                          <a:cs typeface="Times New Roman"/>
                        </a:rPr>
                        <a:t>ALUOp0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61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R</a:t>
                      </a:r>
                      <a:r>
                        <a:rPr lang="zh-CN" sz="1100" dirty="0">
                          <a:latin typeface="Calibri"/>
                          <a:ea typeface="YaHei Consolas Coder"/>
                          <a:cs typeface="Times New Roman"/>
                        </a:rPr>
                        <a:t>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61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YaHei Consolas Coder"/>
                          <a:cs typeface="Times New Roman"/>
                        </a:rPr>
                        <a:t>lw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61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sw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1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beq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61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j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1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0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YaHei Consolas Coder"/>
                          <a:cs typeface="Times New Roman"/>
                        </a:rPr>
                        <a:t>X</a:t>
                      </a:r>
                      <a:endParaRPr lang="zh-CN" sz="11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0072809" y="1339851"/>
            <a:ext cx="1766766" cy="1917699"/>
          </a:xfrm>
          <a:prstGeom prst="wedgeRoundRectCallout">
            <a:avLst>
              <a:gd name="adj1" fmla="val -18400"/>
              <a:gd name="adj2" fmla="val 44685"/>
              <a:gd name="adj3" fmla="val 16667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kern="0" dirty="0">
                <a:solidFill>
                  <a:srgbClr val="FF0000"/>
                </a:solidFill>
                <a:ea typeface="YaHei Consolas Coder"/>
              </a:rPr>
              <a:t>….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kern="0" noProof="0" dirty="0">
                <a:solidFill>
                  <a:srgbClr val="FF0000"/>
                </a:solidFill>
                <a:ea typeface="YaHei Consolas Coder"/>
              </a:rPr>
              <a:t>….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kern="0" noProof="0" dirty="0">
              <a:solidFill>
                <a:srgbClr val="FF0000"/>
              </a:solidFill>
              <a:ea typeface="YaHei Consolas Coder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kern="0" noProof="0" dirty="0">
                <a:solidFill>
                  <a:srgbClr val="FF0000"/>
                </a:solidFill>
                <a:ea typeface="YaHei Consolas Coder"/>
              </a:rPr>
              <a:t>部分</a:t>
            </a:r>
            <a:r>
              <a:rPr kumimoji="0" lang="en-US" altLang="zh-CN" sz="1200" kern="0" dirty="0">
                <a:solidFill>
                  <a:srgbClr val="FF0000"/>
                </a:solidFill>
                <a:ea typeface="YaHei Consolas Coder"/>
              </a:rPr>
              <a:t>case</a:t>
            </a:r>
            <a:r>
              <a:rPr kumimoji="0" lang="zh-CN" altLang="en-US" sz="1200" kern="0" dirty="0">
                <a:solidFill>
                  <a:srgbClr val="FF0000"/>
                </a:solidFill>
                <a:ea typeface="YaHei Consolas Coder"/>
              </a:rPr>
              <a:t>未完善，</a:t>
            </a:r>
            <a:endParaRPr kumimoji="0" lang="en-US" altLang="zh-CN" sz="1200" kern="0" dirty="0">
              <a:solidFill>
                <a:srgbClr val="FF0000"/>
              </a:solidFill>
              <a:ea typeface="YaHei Consolas Coder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kern="0" dirty="0">
                <a:solidFill>
                  <a:srgbClr val="FF0000"/>
                </a:solidFill>
                <a:ea typeface="YaHei Consolas Coder"/>
              </a:rPr>
              <a:t>请自行完成</a:t>
            </a:r>
            <a:endParaRPr kumimoji="0" lang="en-US" altLang="zh-CN" sz="1200" kern="0" dirty="0">
              <a:solidFill>
                <a:srgbClr val="FF0000"/>
              </a:solidFill>
              <a:ea typeface="YaHei Consolas Coder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YaHei Consolas Coder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kern="0" dirty="0">
                <a:solidFill>
                  <a:srgbClr val="FF0000"/>
                </a:solidFill>
                <a:ea typeface="YaHei Consolas Coder"/>
              </a:rPr>
              <a:t>….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YaHei Consolas Coder"/>
              </a:rPr>
              <a:t>….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YaHei Consolas Coder"/>
            </a:endParaRPr>
          </a:p>
        </p:txBody>
      </p:sp>
    </p:spTree>
    <p:extLst>
      <p:ext uri="{BB962C8B-B14F-4D97-AF65-F5344CB8AC3E}">
        <p14:creationId xmlns:p14="http://schemas.microsoft.com/office/powerpoint/2010/main" val="17460489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运算器</a:t>
            </a:r>
            <a:r>
              <a:rPr lang="en-US" altLang="zh-CN" dirty="0"/>
              <a:t>(ALU)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alu.v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76" y="1839277"/>
            <a:ext cx="5120668" cy="42934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3" y="1842120"/>
            <a:ext cx="5117277" cy="42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08787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717" y="545486"/>
            <a:ext cx="3352800" cy="5810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运算器</a:t>
            </a:r>
            <a:r>
              <a:rPr lang="en-US" altLang="zh-CN" dirty="0"/>
              <a:t>(ALU)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alu.v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01" y="1726240"/>
            <a:ext cx="5076825" cy="2771775"/>
          </a:xfrm>
          <a:prstGeom prst="rect">
            <a:avLst/>
          </a:prstGeom>
        </p:spPr>
      </p:pic>
      <p:graphicFrame>
        <p:nvGraphicFramePr>
          <p:cNvPr id="13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8892"/>
              </p:ext>
            </p:extLst>
          </p:nvPr>
        </p:nvGraphicFramePr>
        <p:xfrm>
          <a:off x="942719" y="4868322"/>
          <a:ext cx="3810000" cy="1097280"/>
        </p:xfrm>
        <a:graphic>
          <a:graphicData uri="http://schemas.openxmlformats.org/drawingml/2006/table">
            <a:tbl>
              <a:tblPr/>
              <a:tblGrid>
                <a:gridCol w="191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dirty="0">
                          <a:latin typeface="Calibri"/>
                          <a:ea typeface="YaHei Consolas Coder"/>
                          <a:cs typeface="Times New Roman"/>
                        </a:rPr>
                        <a:t>输入信号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latin typeface="Calibri"/>
                          <a:ea typeface="YaHei Consolas Coder"/>
                          <a:cs typeface="Times New Roman"/>
                        </a:rPr>
                        <a:t>操作类型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YaHei Consolas Coder"/>
                          <a:cs typeface="Times New Roman"/>
                        </a:rPr>
                        <a:t>0000</a:t>
                      </a:r>
                      <a:endParaRPr lang="zh-CN" sz="12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latin typeface="Calibri"/>
                          <a:ea typeface="YaHei Consolas Coder"/>
                          <a:cs typeface="Times New Roman"/>
                        </a:rPr>
                        <a:t>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YaHei Consolas Coder"/>
                          <a:cs typeface="Times New Roman"/>
                        </a:rPr>
                        <a:t>0001</a:t>
                      </a:r>
                      <a:endParaRPr lang="zh-CN" sz="12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latin typeface="Calibri"/>
                          <a:ea typeface="YaHei Consolas Coder"/>
                          <a:cs typeface="Times New Roman"/>
                        </a:rPr>
                        <a:t>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YaHei Consolas Coder"/>
                          <a:cs typeface="Times New Roman"/>
                        </a:rPr>
                        <a:t>0010</a:t>
                      </a:r>
                      <a:endParaRPr lang="zh-CN" sz="12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latin typeface="Calibri"/>
                          <a:ea typeface="YaHei Consolas Coder"/>
                          <a:cs typeface="Times New Roman"/>
                        </a:rPr>
                        <a:t>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YaHei Consolas Coder"/>
                          <a:cs typeface="Times New Roman"/>
                        </a:rPr>
                        <a:t>0110</a:t>
                      </a:r>
                      <a:endParaRPr lang="zh-CN" sz="12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latin typeface="Calibri"/>
                          <a:ea typeface="YaHei Consolas Coder"/>
                          <a:cs typeface="Times New Roman"/>
                        </a:rPr>
                        <a:t>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Calibri"/>
                          <a:ea typeface="YaHei Consolas Coder"/>
                          <a:cs typeface="Times New Roman"/>
                        </a:rPr>
                        <a:t>0111</a:t>
                      </a:r>
                      <a:endParaRPr lang="zh-CN" sz="12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dirty="0">
                          <a:latin typeface="Calibri"/>
                          <a:ea typeface="YaHei Consolas Coder"/>
                          <a:cs typeface="Times New Roman"/>
                        </a:rPr>
                        <a:t>小于设置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562080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ALU</a:t>
            </a:r>
            <a:r>
              <a:rPr lang="zh-CN" altLang="en-US" dirty="0"/>
              <a:t>控制译码模块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aluctr.v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42" y="1839277"/>
            <a:ext cx="5120667" cy="4293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05" y="1839277"/>
            <a:ext cx="5120667" cy="42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585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ALU</a:t>
            </a:r>
            <a:r>
              <a:rPr lang="zh-CN" altLang="en-US" dirty="0"/>
              <a:t>控制译码模块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aluctr.v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1693893"/>
            <a:ext cx="5295900" cy="2981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53" y="900113"/>
            <a:ext cx="3286125" cy="5372100"/>
          </a:xfrm>
          <a:prstGeom prst="rect">
            <a:avLst/>
          </a:prstGeom>
        </p:spPr>
      </p:pic>
      <p:graphicFrame>
        <p:nvGraphicFramePr>
          <p:cNvPr id="1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970738"/>
              </p:ext>
            </p:extLst>
          </p:nvPr>
        </p:nvGraphicFramePr>
        <p:xfrm>
          <a:off x="887506" y="4810265"/>
          <a:ext cx="5404652" cy="1371600"/>
        </p:xfrm>
        <a:graphic>
          <a:graphicData uri="http://schemas.openxmlformats.org/drawingml/2006/table">
            <a:tbl>
              <a:tblPr/>
              <a:tblGrid>
                <a:gridCol w="94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2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位操作码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指令功能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6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位功能码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ALU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的运算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ALU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的控制信号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LW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取字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XXXXXX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SW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存字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XXXXXX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BEQ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01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相等跳转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XXXXXX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0110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R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型指令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100000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R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型指令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100010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0110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R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型指令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100100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0000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R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型指令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100101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0001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231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R</a:t>
                      </a: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型指令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小于设置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YaHei Consolas Coder"/>
                          <a:cs typeface="Times New Roman"/>
                        </a:rPr>
                        <a:t>101010</a:t>
                      </a:r>
                      <a:endParaRPr lang="zh-CN" sz="100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zh-CN" sz="1000">
                          <a:latin typeface="Calibri"/>
                          <a:ea typeface="YaHei Consolas Coder"/>
                          <a:cs typeface="Times New Roman"/>
                        </a:rPr>
                        <a:t>小于设置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YaHei Consolas Coder"/>
                          <a:cs typeface="Times New Roman"/>
                        </a:rPr>
                        <a:t>0111</a:t>
                      </a:r>
                      <a:endParaRPr lang="zh-CN" sz="1000" dirty="0">
                        <a:latin typeface="Calibri"/>
                        <a:ea typeface="YaHei Consolas Coder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382457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25" y="1805080"/>
            <a:ext cx="4916826" cy="41225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30" y="1805080"/>
            <a:ext cx="5032171" cy="42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10476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 err="1">
                <a:solidFill>
                  <a:srgbClr val="FF0000"/>
                </a:solidFill>
              </a:rPr>
              <a:t>top.v</a:t>
            </a:r>
            <a:r>
              <a:rPr lang="zh-CN" altLang="en-US" dirty="0">
                <a:solidFill>
                  <a:srgbClr val="FF0000"/>
                </a:solidFill>
              </a:rPr>
              <a:t>设为“</a:t>
            </a:r>
            <a:r>
              <a:rPr lang="en-US" altLang="zh-CN" dirty="0">
                <a:solidFill>
                  <a:srgbClr val="FF0000"/>
                </a:solidFill>
              </a:rPr>
              <a:t>Set as Top Module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47" y="2271396"/>
            <a:ext cx="3895725" cy="3524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47" y="2271396"/>
            <a:ext cx="51149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259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了解微处理器的基本结构</a:t>
            </a:r>
          </a:p>
          <a:p>
            <a:endParaRPr lang="en-US" altLang="zh-CN" dirty="0"/>
          </a:p>
          <a:p>
            <a:r>
              <a:rPr lang="zh-CN" altLang="en-US" dirty="0"/>
              <a:t>掌握哈佛结构的计算机工作原理</a:t>
            </a:r>
          </a:p>
          <a:p>
            <a:endParaRPr lang="en-US" altLang="zh-CN" dirty="0"/>
          </a:p>
          <a:p>
            <a:r>
              <a:rPr lang="zh-CN" altLang="en-US" dirty="0"/>
              <a:t>学会设计简单的微处理器</a:t>
            </a:r>
          </a:p>
          <a:p>
            <a:endParaRPr lang="en-US" altLang="zh-CN" dirty="0"/>
          </a:p>
          <a:p>
            <a:r>
              <a:rPr lang="zh-CN" altLang="en-US" dirty="0"/>
              <a:t>了解软件控制硬件工作的基本原理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6385103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定义信号线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程序计数器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PC</a:t>
            </a: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模块实例化，连接模块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连接其它信号线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22" y="1339851"/>
            <a:ext cx="52006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66306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定义信号线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程序计数器</a:t>
            </a:r>
            <a:r>
              <a:rPr lang="en-US" altLang="zh-CN" dirty="0">
                <a:solidFill>
                  <a:schemeClr val="tx1"/>
                </a:solidFill>
              </a:rPr>
              <a:t>PC</a:t>
            </a:r>
          </a:p>
          <a:p>
            <a:pPr lvl="3"/>
            <a:r>
              <a:rPr lang="zh-CN" altLang="en-US" dirty="0">
                <a:solidFill>
                  <a:schemeClr val="tx1"/>
                </a:solidFill>
              </a:rPr>
              <a:t>单周期</a:t>
            </a:r>
          </a:p>
          <a:p>
            <a:pPr lvl="3"/>
            <a:r>
              <a:rPr lang="zh-CN" altLang="en-US" dirty="0">
                <a:solidFill>
                  <a:schemeClr val="tx1"/>
                </a:solidFill>
              </a:rPr>
              <a:t>执行指令时不能取指令，取指令由</a:t>
            </a:r>
            <a:r>
              <a:rPr lang="en-US" altLang="zh-CN" dirty="0">
                <a:solidFill>
                  <a:schemeClr val="tx1"/>
                </a:solidFill>
              </a:rPr>
              <a:t>ROM</a:t>
            </a:r>
            <a:r>
              <a:rPr lang="zh-CN" altLang="en-US" dirty="0">
                <a:solidFill>
                  <a:schemeClr val="tx1"/>
                </a:solidFill>
              </a:rPr>
              <a:t>输出决定，执行指令包括改变</a:t>
            </a:r>
            <a:r>
              <a:rPr lang="en-US" altLang="zh-CN" dirty="0">
                <a:solidFill>
                  <a:schemeClr val="tx1"/>
                </a:solidFill>
              </a:rPr>
              <a:t>PC</a:t>
            </a:r>
            <a:r>
              <a:rPr lang="zh-CN" altLang="en-US" dirty="0">
                <a:solidFill>
                  <a:schemeClr val="tx1"/>
                </a:solidFill>
              </a:rPr>
              <a:t>的值等等</a:t>
            </a:r>
          </a:p>
          <a:p>
            <a:pPr lvl="3"/>
            <a:r>
              <a:rPr lang="zh-CN" altLang="en-US" dirty="0">
                <a:solidFill>
                  <a:schemeClr val="tx1"/>
                </a:solidFill>
              </a:rPr>
              <a:t>因此改变</a:t>
            </a:r>
            <a:r>
              <a:rPr lang="en-US" altLang="zh-CN" dirty="0">
                <a:solidFill>
                  <a:schemeClr val="tx1"/>
                </a:solidFill>
              </a:rPr>
              <a:t>PC</a:t>
            </a:r>
            <a:r>
              <a:rPr lang="zh-CN" altLang="en-US" dirty="0">
                <a:solidFill>
                  <a:schemeClr val="tx1"/>
                </a:solidFill>
              </a:rPr>
              <a:t>的值与从</a:t>
            </a:r>
            <a:r>
              <a:rPr lang="en-US" altLang="zh-CN" dirty="0">
                <a:solidFill>
                  <a:schemeClr val="tx1"/>
                </a:solidFill>
              </a:rPr>
              <a:t>ROM</a:t>
            </a:r>
            <a:r>
              <a:rPr lang="zh-CN" altLang="en-US" dirty="0">
                <a:solidFill>
                  <a:schemeClr val="tx1"/>
                </a:solidFill>
              </a:rPr>
              <a:t>读取指令不能同时进行，这里采用时钟的两个不同边沿实现</a:t>
            </a:r>
          </a:p>
          <a:p>
            <a:pPr lvl="4"/>
            <a:r>
              <a:rPr lang="zh-CN" altLang="en-US" dirty="0">
                <a:solidFill>
                  <a:schemeClr val="tx1"/>
                </a:solidFill>
              </a:rPr>
              <a:t>一个采用上升沿</a:t>
            </a:r>
          </a:p>
          <a:p>
            <a:pPr lvl="4"/>
            <a:r>
              <a:rPr lang="zh-CN" altLang="en-US" dirty="0">
                <a:solidFill>
                  <a:schemeClr val="tx1"/>
                </a:solidFill>
              </a:rPr>
              <a:t>一个采用下降沿</a:t>
            </a:r>
          </a:p>
          <a:p>
            <a:pPr lvl="3"/>
            <a:r>
              <a:rPr lang="zh-CN" altLang="en-US" dirty="0">
                <a:solidFill>
                  <a:schemeClr val="tx1"/>
                </a:solidFill>
              </a:rPr>
              <a:t>执行指令时</a:t>
            </a:r>
            <a:r>
              <a:rPr lang="en-US" altLang="zh-CN" dirty="0">
                <a:solidFill>
                  <a:schemeClr val="tx1"/>
                </a:solidFill>
              </a:rPr>
              <a:t>PC</a:t>
            </a:r>
            <a:r>
              <a:rPr lang="zh-CN" altLang="en-US" dirty="0">
                <a:solidFill>
                  <a:schemeClr val="tx1"/>
                </a:solidFill>
              </a:rPr>
              <a:t>的值才进行改变</a:t>
            </a:r>
          </a:p>
          <a:p>
            <a:pPr lvl="3"/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模块实例化，连接模块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连接其它信号线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497" y="3968751"/>
            <a:ext cx="25336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8003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定义信号线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程序计数器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PC</a:t>
            </a: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模块实例化，连接模块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连接其它信号线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84" y="1339851"/>
            <a:ext cx="2371725" cy="3543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40" y="1330326"/>
            <a:ext cx="2533650" cy="42767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24" y="3092451"/>
            <a:ext cx="26384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670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定义信号线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程序计数器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PC</a:t>
            </a:r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模块实例化，连接模块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连接其它信号线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5" y="3238500"/>
            <a:ext cx="4305300" cy="2019300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75" y="1012145"/>
            <a:ext cx="5584822" cy="508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411238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顶层模块</a:t>
            </a:r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Verilog</a:t>
            </a:r>
            <a:r>
              <a:rPr lang="zh-CN" altLang="en-US" dirty="0"/>
              <a:t>实现：</a:t>
            </a:r>
            <a:r>
              <a:rPr lang="en-US" altLang="zh-CN" dirty="0" err="1"/>
              <a:t>top.v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定义信号线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程序计数器</a:t>
            </a:r>
            <a:r>
              <a:rPr lang="en-US" altLang="zh-CN" dirty="0">
                <a:solidFill>
                  <a:schemeClr val="tx1"/>
                </a:solidFill>
              </a:rPr>
              <a:t>PC</a:t>
            </a: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模块实例化，连接模块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连接其它信号线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95" y="1787525"/>
            <a:ext cx="52387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2698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5156207"/>
            <a:ext cx="12195175" cy="35230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zh-CN" altLang="en-US" dirty="0"/>
              <a:t>目的</a:t>
            </a:r>
            <a:endParaRPr lang="en-US" altLang="zh-CN" dirty="0"/>
          </a:p>
          <a:p>
            <a:pPr lvl="1"/>
            <a:r>
              <a:rPr lang="zh-CN" altLang="en-US" dirty="0"/>
              <a:t>任务及时间安排</a:t>
            </a:r>
            <a:endParaRPr lang="en-US" altLang="zh-CN" dirty="0"/>
          </a:p>
          <a:p>
            <a:pPr lvl="1"/>
            <a:r>
              <a:rPr lang="zh-CN" altLang="en-US" dirty="0"/>
              <a:t>报告要求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原理回顾</a:t>
            </a:r>
            <a:endParaRPr lang="en-US" altLang="zh-CN" dirty="0"/>
          </a:p>
          <a:p>
            <a:pPr lvl="1"/>
            <a:r>
              <a:rPr lang="zh-CN" altLang="en-US" dirty="0"/>
              <a:t>计算机工作原理</a:t>
            </a:r>
            <a:endParaRPr lang="en-US" altLang="zh-CN" dirty="0"/>
          </a:p>
          <a:p>
            <a:pPr lvl="1"/>
            <a:r>
              <a:rPr lang="zh-CN" altLang="en-US" dirty="0"/>
              <a:t>简单微处理器的基本构成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  <a:endParaRPr lang="en-US" altLang="zh-CN" dirty="0"/>
          </a:p>
          <a:p>
            <a:pPr lvl="2"/>
            <a:r>
              <a:rPr lang="zh-CN" altLang="en-US" dirty="0"/>
              <a:t>模块设计</a:t>
            </a:r>
            <a:endParaRPr lang="en-US" altLang="zh-CN" dirty="0"/>
          </a:p>
          <a:p>
            <a:pPr lvl="2"/>
            <a:r>
              <a:rPr lang="zh-CN" altLang="en-US" dirty="0"/>
              <a:t>功能仿真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 rot="-6296524">
            <a:off x="4447544" y="5636866"/>
            <a:ext cx="477837" cy="637282"/>
            <a:chOff x="5036" y="1789"/>
            <a:chExt cx="496" cy="496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 rot="-6296524">
            <a:off x="2366318" y="5686078"/>
            <a:ext cx="477838" cy="637283"/>
            <a:chOff x="5036" y="1789"/>
            <a:chExt cx="496" cy="496"/>
          </a:xfrm>
        </p:grpSpPr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 rot="-6296524">
            <a:off x="11309446" y="3998796"/>
            <a:ext cx="477838" cy="637283"/>
            <a:chOff x="5036" y="1789"/>
            <a:chExt cx="496" cy="496"/>
          </a:xfrm>
        </p:grpSpPr>
        <p:sp>
          <p:nvSpPr>
            <p:cNvPr id="15" name="Oval 2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7" name="Oval 2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sp>
        <p:nvSpPr>
          <p:cNvPr id="18" name="Oval 26"/>
          <p:cNvSpPr>
            <a:spLocks noChangeArrowheads="1"/>
          </p:cNvSpPr>
          <p:nvPr/>
        </p:nvSpPr>
        <p:spPr bwMode="auto">
          <a:xfrm>
            <a:off x="5676262" y="546258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10569152" y="3862619"/>
            <a:ext cx="825715" cy="619125"/>
          </a:xfrm>
          <a:prstGeom prst="ellipse">
            <a:avLst/>
          </a:prstGeom>
          <a:solidFill>
            <a:srgbClr val="EFF1F0"/>
          </a:solidFill>
          <a:ln w="38100">
            <a:solidFill>
              <a:srgbClr val="CDD6D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0" name="Oval 28"/>
          <p:cNvSpPr>
            <a:spLocks noChangeArrowheads="1"/>
          </p:cNvSpPr>
          <p:nvPr/>
        </p:nvSpPr>
        <p:spPr bwMode="auto">
          <a:xfrm>
            <a:off x="9434324" y="327841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40228" y="5273676"/>
            <a:ext cx="12165534" cy="823913"/>
          </a:xfrm>
          <a:custGeom>
            <a:avLst/>
            <a:gdLst>
              <a:gd name="T0" fmla="*/ 0 w 5746"/>
              <a:gd name="T1" fmla="*/ 823913 h 519"/>
              <a:gd name="T2" fmla="*/ 1185863 w 5746"/>
              <a:gd name="T3" fmla="*/ 649288 h 519"/>
              <a:gd name="T4" fmla="*/ 3295650 w 5746"/>
              <a:gd name="T5" fmla="*/ 777875 h 519"/>
              <a:gd name="T6" fmla="*/ 5653088 w 5746"/>
              <a:gd name="T7" fmla="*/ 430213 h 519"/>
              <a:gd name="T8" fmla="*/ 8131175 w 5746"/>
              <a:gd name="T9" fmla="*/ 38100 h 519"/>
              <a:gd name="T10" fmla="*/ 9121775 w 5746"/>
              <a:gd name="T11" fmla="*/ 203200 h 5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46"/>
              <a:gd name="T19" fmla="*/ 0 h 519"/>
              <a:gd name="T20" fmla="*/ 5746 w 5746"/>
              <a:gd name="T21" fmla="*/ 519 h 5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46" h="519">
                <a:moveTo>
                  <a:pt x="0" y="519"/>
                </a:moveTo>
                <a:cubicBezTo>
                  <a:pt x="200" y="466"/>
                  <a:pt x="401" y="414"/>
                  <a:pt x="747" y="409"/>
                </a:cubicBezTo>
                <a:cubicBezTo>
                  <a:pt x="1093" y="404"/>
                  <a:pt x="1607" y="513"/>
                  <a:pt x="2076" y="490"/>
                </a:cubicBezTo>
                <a:cubicBezTo>
                  <a:pt x="2545" y="467"/>
                  <a:pt x="3053" y="349"/>
                  <a:pt x="3561" y="271"/>
                </a:cubicBezTo>
                <a:cubicBezTo>
                  <a:pt x="4069" y="193"/>
                  <a:pt x="4758" y="48"/>
                  <a:pt x="5122" y="24"/>
                </a:cubicBezTo>
                <a:cubicBezTo>
                  <a:pt x="5486" y="0"/>
                  <a:pt x="5616" y="64"/>
                  <a:pt x="5746" y="128"/>
                </a:cubicBezTo>
              </a:path>
            </a:pathLst>
          </a:custGeom>
          <a:noFill/>
          <a:ln w="9525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-29640" y="5665789"/>
            <a:ext cx="12235403" cy="606425"/>
          </a:xfrm>
          <a:custGeom>
            <a:avLst/>
            <a:gdLst>
              <a:gd name="T0" fmla="*/ 0 w 5779"/>
              <a:gd name="T1" fmla="*/ 415925 h 382"/>
              <a:gd name="T2" fmla="*/ 165100 w 5779"/>
              <a:gd name="T3" fmla="*/ 484188 h 382"/>
              <a:gd name="T4" fmla="*/ 952500 w 5779"/>
              <a:gd name="T5" fmla="*/ 484188 h 382"/>
              <a:gd name="T6" fmla="*/ 2863850 w 5779"/>
              <a:gd name="T7" fmla="*/ 188913 h 382"/>
              <a:gd name="T8" fmla="*/ 5735638 w 5779"/>
              <a:gd name="T9" fmla="*/ 574675 h 382"/>
              <a:gd name="T10" fmla="*/ 9174163 w 5779"/>
              <a:gd name="T11" fmla="*/ 0 h 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79"/>
              <a:gd name="T19" fmla="*/ 0 h 382"/>
              <a:gd name="T20" fmla="*/ 5779 w 5779"/>
              <a:gd name="T21" fmla="*/ 382 h 3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79" h="382">
                <a:moveTo>
                  <a:pt x="0" y="262"/>
                </a:moveTo>
                <a:cubicBezTo>
                  <a:pt x="2" y="280"/>
                  <a:pt x="4" y="298"/>
                  <a:pt x="104" y="305"/>
                </a:cubicBezTo>
                <a:cubicBezTo>
                  <a:pt x="204" y="312"/>
                  <a:pt x="317" y="336"/>
                  <a:pt x="600" y="305"/>
                </a:cubicBezTo>
                <a:cubicBezTo>
                  <a:pt x="883" y="274"/>
                  <a:pt x="1302" y="110"/>
                  <a:pt x="1804" y="119"/>
                </a:cubicBezTo>
                <a:cubicBezTo>
                  <a:pt x="2306" y="128"/>
                  <a:pt x="2950" y="382"/>
                  <a:pt x="3613" y="362"/>
                </a:cubicBezTo>
                <a:cubicBezTo>
                  <a:pt x="4276" y="342"/>
                  <a:pt x="5027" y="171"/>
                  <a:pt x="5779" y="0"/>
                </a:cubicBezTo>
              </a:path>
            </a:pathLst>
          </a:custGeom>
          <a:noFill/>
          <a:ln w="9525">
            <a:solidFill>
              <a:srgbClr val="49AC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42"/>
          <p:cNvGrpSpPr>
            <a:grpSpLocks/>
          </p:cNvGrpSpPr>
          <p:nvPr/>
        </p:nvGrpSpPr>
        <p:grpSpPr bwMode="auto">
          <a:xfrm>
            <a:off x="10662309" y="2968856"/>
            <a:ext cx="1050140" cy="787400"/>
            <a:chOff x="5036" y="1789"/>
            <a:chExt cx="496" cy="496"/>
          </a:xfrm>
        </p:grpSpPr>
        <p:sp>
          <p:nvSpPr>
            <p:cNvPr id="24" name="Oval 4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6" name="Oval 4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9859884" y="3165706"/>
            <a:ext cx="455201" cy="341312"/>
            <a:chOff x="5036" y="1789"/>
            <a:chExt cx="496" cy="496"/>
          </a:xfrm>
        </p:grpSpPr>
        <p:sp>
          <p:nvSpPr>
            <p:cNvPr id="28" name="Oval 47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9" name="Oval 48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EFF1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9947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  <a:endParaRPr lang="en-US" altLang="zh-CN" dirty="0"/>
          </a:p>
          <a:p>
            <a:pPr lvl="1"/>
            <a:r>
              <a:rPr lang="zh-CN" altLang="en-US" dirty="0"/>
              <a:t>子模块仿真</a:t>
            </a:r>
            <a:endParaRPr lang="en-US" altLang="zh-CN" dirty="0"/>
          </a:p>
          <a:p>
            <a:pPr lvl="2"/>
            <a:r>
              <a:rPr lang="zh-CN" altLang="en-US" dirty="0"/>
              <a:t>寄存器组仿真</a:t>
            </a:r>
            <a:endParaRPr lang="en-US" altLang="zh-CN" dirty="0"/>
          </a:p>
          <a:p>
            <a:pPr lvl="2"/>
            <a:r>
              <a:rPr lang="en-US" altLang="zh-CN" dirty="0"/>
              <a:t>…</a:t>
            </a:r>
          </a:p>
          <a:p>
            <a:pPr lvl="2"/>
            <a:endParaRPr lang="zh-CN" altLang="en-US" dirty="0"/>
          </a:p>
          <a:p>
            <a:pPr lvl="1"/>
            <a:r>
              <a:rPr lang="zh-CN" altLang="en-US" dirty="0"/>
              <a:t>顶层仿真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1857125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新建激励文件</a:t>
            </a:r>
            <a:r>
              <a:rPr lang="en-US" altLang="zh-CN" dirty="0" err="1"/>
              <a:t>regsim.v</a:t>
            </a:r>
            <a:r>
              <a:rPr lang="zh-CN" altLang="en-US" dirty="0"/>
              <a:t>，选择关联仿真对象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61" y="1814890"/>
            <a:ext cx="4560489" cy="4322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98" y="1767044"/>
            <a:ext cx="4563651" cy="35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4429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666751"/>
            <a:ext cx="4267200" cy="5324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en-US" altLang="zh-CN" dirty="0" err="1"/>
              <a:t>regsim.v</a:t>
            </a:r>
            <a:r>
              <a:rPr lang="zh-CN" altLang="en-US" dirty="0"/>
              <a:t>中修改、添加仿真激励代码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8" y="2549526"/>
            <a:ext cx="5638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1944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运行仿真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观察结果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7" y="1666875"/>
            <a:ext cx="2933700" cy="4210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844" y="1666875"/>
            <a:ext cx="7954962" cy="34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6770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实验任务及时间安排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任务（第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章内容）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HDL</a:t>
            </a:r>
            <a:r>
              <a:rPr lang="zh-CN" altLang="en-US" dirty="0"/>
              <a:t>语言，基于</a:t>
            </a:r>
            <a:r>
              <a:rPr lang="en-US" altLang="zh-CN" dirty="0"/>
              <a:t>Xilinx FPGA nexys4</a:t>
            </a:r>
            <a:r>
              <a:rPr lang="zh-CN" altLang="en-US" dirty="0"/>
              <a:t>实验平台，设计一个能够执行以下</a:t>
            </a:r>
            <a:r>
              <a:rPr lang="en-US" altLang="zh-CN" dirty="0"/>
              <a:t>MIPS</a:t>
            </a:r>
            <a:r>
              <a:rPr lang="zh-CN" altLang="en-US" dirty="0"/>
              <a:t>指令集的</a:t>
            </a:r>
            <a:r>
              <a:rPr lang="zh-CN" altLang="en-US" dirty="0">
                <a:solidFill>
                  <a:srgbClr val="FF0000"/>
                </a:solidFill>
              </a:rPr>
              <a:t>单周期类</a:t>
            </a:r>
            <a:r>
              <a:rPr lang="en-US" altLang="zh-CN" dirty="0">
                <a:solidFill>
                  <a:srgbClr val="FF0000"/>
                </a:solidFill>
              </a:rPr>
              <a:t>MIPS</a:t>
            </a:r>
            <a:r>
              <a:rPr lang="zh-CN" altLang="en-US" dirty="0">
                <a:solidFill>
                  <a:srgbClr val="FF0000"/>
                </a:solidFill>
              </a:rPr>
              <a:t>处理器，要求完成所有支持指令的功能仿真，验证指令执行的正确性</a:t>
            </a:r>
            <a:endParaRPr lang="zh-CN" altLang="en-US" dirty="0"/>
          </a:p>
          <a:p>
            <a:pPr lvl="2"/>
            <a:r>
              <a:rPr lang="zh-CN" altLang="en-US" dirty="0"/>
              <a:t>支持基本的算术逻辑运算如</a:t>
            </a:r>
            <a:r>
              <a:rPr lang="en-US" altLang="zh-CN" dirty="0"/>
              <a:t>add</a:t>
            </a:r>
            <a:r>
              <a:rPr lang="zh-CN" altLang="en-US" dirty="0"/>
              <a:t>，</a:t>
            </a:r>
            <a:r>
              <a:rPr lang="en-US" altLang="zh-CN" dirty="0"/>
              <a:t>sub</a:t>
            </a:r>
            <a:r>
              <a:rPr lang="zh-CN" altLang="en-US" dirty="0"/>
              <a:t>，</a:t>
            </a:r>
            <a:r>
              <a:rPr lang="en-US" altLang="zh-CN" dirty="0"/>
              <a:t>and</a:t>
            </a:r>
            <a:r>
              <a:rPr lang="zh-CN" altLang="en-US" dirty="0"/>
              <a:t>，</a:t>
            </a:r>
            <a:r>
              <a:rPr lang="en-US" altLang="zh-CN" dirty="0"/>
              <a:t>or</a:t>
            </a:r>
            <a:r>
              <a:rPr lang="zh-CN" altLang="en-US" dirty="0"/>
              <a:t>，</a:t>
            </a:r>
            <a:r>
              <a:rPr lang="en-US" altLang="zh-CN" dirty="0" err="1"/>
              <a:t>slt</a:t>
            </a:r>
            <a:r>
              <a:rPr lang="zh-CN" altLang="en-US" dirty="0"/>
              <a:t>指令</a:t>
            </a:r>
          </a:p>
          <a:p>
            <a:pPr lvl="2"/>
            <a:r>
              <a:rPr lang="zh-CN" altLang="en-US" dirty="0"/>
              <a:t>支持基本的内存操作如</a:t>
            </a:r>
            <a:r>
              <a:rPr lang="en-US" altLang="zh-CN" dirty="0" err="1"/>
              <a:t>lw</a:t>
            </a:r>
            <a:r>
              <a:rPr lang="zh-CN" altLang="en-US" dirty="0"/>
              <a:t>，</a:t>
            </a:r>
            <a:r>
              <a:rPr lang="en-US" altLang="zh-CN" dirty="0" err="1"/>
              <a:t>sw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支持基本的程序控制如</a:t>
            </a:r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2"/>
            <a:r>
              <a:rPr lang="zh-CN" altLang="en-US" dirty="0"/>
              <a:t>仿真的汇编程序代码见超星慕课，</a:t>
            </a:r>
            <a:r>
              <a:rPr lang="en-US" altLang="zh-CN" dirty="0"/>
              <a:t>3.5</a:t>
            </a:r>
            <a:r>
              <a:rPr lang="zh-CN" altLang="en-US"/>
              <a:t>节 实验任务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dirty="0"/>
              <a:t>时间安排（第</a:t>
            </a:r>
            <a:r>
              <a:rPr lang="en-US" altLang="zh-CN" dirty="0"/>
              <a:t>11~12</a:t>
            </a:r>
            <a:r>
              <a:rPr lang="zh-CN" altLang="en-US" dirty="0"/>
              <a:t>周）</a:t>
            </a:r>
            <a:endParaRPr lang="en-US" altLang="zh-CN" dirty="0"/>
          </a:p>
          <a:p>
            <a:pPr lvl="1"/>
            <a:r>
              <a:rPr lang="zh-CN" altLang="en-US" dirty="0"/>
              <a:t>需要投入课外时间</a:t>
            </a:r>
          </a:p>
          <a:p>
            <a:pPr lvl="2"/>
            <a:endParaRPr lang="zh-CN" altLang="en-US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  <a:p>
            <a:pPr lvl="2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324229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观察结果</a:t>
            </a:r>
            <a:endParaRPr lang="en-US" altLang="zh-CN" dirty="0"/>
          </a:p>
          <a:p>
            <a:pPr lvl="2"/>
            <a:r>
              <a:rPr lang="en-US" altLang="zh-CN" dirty="0"/>
              <a:t>Step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4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5"/>
            <a:endParaRPr lang="en-US" altLang="zh-CN" dirty="0"/>
          </a:p>
          <a:p>
            <a:pPr lvl="2"/>
            <a:r>
              <a:rPr lang="en-US" altLang="zh-CN" dirty="0"/>
              <a:t>Run for the time specified on the toolbar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4" y="1710532"/>
            <a:ext cx="8582025" cy="300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4" y="5454651"/>
            <a:ext cx="90201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84151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观察结果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Run for the time specified on the toolbar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Zoom Out / Zoom In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3" y="2576512"/>
            <a:ext cx="97440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0352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观察结果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显示格式调整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49" y="2076450"/>
            <a:ext cx="92868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4979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观察结果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结果分析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2095500"/>
            <a:ext cx="96297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24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其它模块功能仿真</a:t>
            </a:r>
            <a:endParaRPr lang="en-US" altLang="zh-CN" dirty="0"/>
          </a:p>
          <a:p>
            <a:pPr lvl="1"/>
            <a:r>
              <a:rPr lang="zh-CN" altLang="en-US" dirty="0"/>
              <a:t>控制器模块</a:t>
            </a:r>
            <a:endParaRPr lang="en-US" altLang="zh-CN" dirty="0"/>
          </a:p>
          <a:p>
            <a:pPr lvl="1"/>
            <a:r>
              <a:rPr lang="en-US" altLang="zh-CN" dirty="0"/>
              <a:t>ALU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1"/>
            <a:r>
              <a:rPr lang="en-US" altLang="zh-CN" dirty="0"/>
              <a:t>ALU</a:t>
            </a:r>
            <a:r>
              <a:rPr lang="zh-CN" altLang="en-US" dirty="0"/>
              <a:t>控制译码模块</a:t>
            </a:r>
            <a:endParaRPr lang="en-US" altLang="zh-CN" dirty="0"/>
          </a:p>
          <a:p>
            <a:pPr lvl="1"/>
            <a:r>
              <a:rPr lang="en-US" altLang="zh-CN" dirty="0"/>
              <a:t>ROM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1"/>
            <a:r>
              <a:rPr lang="en-US" altLang="zh-CN" dirty="0"/>
              <a:t>RAM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  <a:p>
            <a:pPr marL="339725" lvl="1" indent="0">
              <a:buNone/>
            </a:pPr>
            <a:r>
              <a:rPr lang="zh-CN" altLang="en-US" sz="2600" dirty="0">
                <a:solidFill>
                  <a:srgbClr val="FF0000"/>
                </a:solidFill>
              </a:rPr>
              <a:t>自行完成这些模块的功能仿真，保证模块功能是正确的；之后可以进行</a:t>
            </a:r>
            <a:r>
              <a:rPr lang="en-US" altLang="zh-CN" sz="2600" dirty="0">
                <a:solidFill>
                  <a:srgbClr val="FF0000"/>
                </a:solidFill>
              </a:rPr>
              <a:t>Top</a:t>
            </a:r>
            <a:r>
              <a:rPr lang="zh-CN" altLang="en-US" sz="2600" dirty="0">
                <a:solidFill>
                  <a:srgbClr val="FF0000"/>
                </a:solidFill>
              </a:rPr>
              <a:t>的功能仿真；</a:t>
            </a:r>
            <a:r>
              <a:rPr lang="zh-CN" altLang="en-US" sz="2600" dirty="0">
                <a:solidFill>
                  <a:srgbClr val="0000FF"/>
                </a:solidFill>
              </a:rPr>
              <a:t>或者如发现</a:t>
            </a:r>
            <a:r>
              <a:rPr lang="en-US" altLang="zh-CN" sz="2600" dirty="0">
                <a:solidFill>
                  <a:srgbClr val="0000FF"/>
                </a:solidFill>
              </a:rPr>
              <a:t>Top</a:t>
            </a:r>
            <a:r>
              <a:rPr lang="zh-CN" altLang="en-US" sz="2600" dirty="0">
                <a:solidFill>
                  <a:srgbClr val="0000FF"/>
                </a:solidFill>
              </a:rPr>
              <a:t>功能仿真不对，可以返回来仿真各个模块功能，找出错误所在。</a:t>
            </a:r>
            <a:endParaRPr lang="en-US" altLang="zh-CN" sz="2600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63018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顶层仿真</a:t>
            </a:r>
            <a:endParaRPr lang="en-US" altLang="zh-CN" dirty="0"/>
          </a:p>
          <a:p>
            <a:pPr lvl="1"/>
            <a:r>
              <a:rPr lang="zh-CN" altLang="en-US" dirty="0"/>
              <a:t>新建激励文件</a:t>
            </a:r>
            <a:r>
              <a:rPr lang="en-US" altLang="zh-CN" dirty="0" err="1"/>
              <a:t>topsim.v</a:t>
            </a:r>
            <a:r>
              <a:rPr lang="zh-CN" altLang="en-US" dirty="0"/>
              <a:t>，选择关联仿真对象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47" y="1767044"/>
            <a:ext cx="5121274" cy="40457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83" y="1767044"/>
            <a:ext cx="5064251" cy="39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4562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顶层仿真</a:t>
            </a:r>
            <a:endParaRPr lang="en-US" altLang="zh-CN" dirty="0"/>
          </a:p>
          <a:p>
            <a:pPr lvl="1"/>
            <a:r>
              <a:rPr lang="zh-CN" altLang="en-US" dirty="0"/>
              <a:t>自动生成激励代码</a:t>
            </a:r>
            <a:r>
              <a:rPr lang="en-US" altLang="zh-CN" dirty="0" err="1"/>
              <a:t>topsim.v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12" y="1785937"/>
            <a:ext cx="76390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79014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顶层仿真</a:t>
            </a:r>
            <a:endParaRPr lang="en-US" altLang="zh-CN" dirty="0"/>
          </a:p>
          <a:p>
            <a:pPr lvl="1"/>
            <a:r>
              <a:rPr lang="zh-CN" altLang="en-US" dirty="0"/>
              <a:t>运行仿真</a:t>
            </a:r>
            <a:r>
              <a:rPr lang="en-US" altLang="zh-CN" dirty="0"/>
              <a:t>&amp;</a:t>
            </a:r>
            <a:r>
              <a:rPr lang="zh-CN" altLang="en-US"/>
              <a:t>查看结果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169" y="1660526"/>
            <a:ext cx="7640637" cy="21363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08" y="1700627"/>
            <a:ext cx="2895600" cy="46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0094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寄存器组仿真</a:t>
            </a:r>
            <a:endParaRPr lang="en-US" altLang="zh-CN" dirty="0"/>
          </a:p>
          <a:p>
            <a:pPr lvl="1"/>
            <a:r>
              <a:rPr lang="zh-CN" altLang="en-US" dirty="0"/>
              <a:t>观察结果</a:t>
            </a:r>
            <a:endParaRPr lang="en-US" altLang="zh-CN" dirty="0"/>
          </a:p>
          <a:p>
            <a:pPr lvl="2"/>
            <a:r>
              <a:rPr lang="en-US" altLang="zh-CN" dirty="0"/>
              <a:t>Step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4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5"/>
            <a:endParaRPr lang="en-US" altLang="zh-CN" dirty="0"/>
          </a:p>
          <a:p>
            <a:pPr lvl="2"/>
            <a:r>
              <a:rPr lang="en-US" altLang="zh-CN" dirty="0"/>
              <a:t>Run for the time specified on the toolbar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4" y="1710532"/>
            <a:ext cx="8582025" cy="300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24" y="5454651"/>
            <a:ext cx="90201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3936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其它模块功能仿真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运行仿真，观察输出波形或数据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8" y="1807028"/>
            <a:ext cx="24669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87" y="1807028"/>
            <a:ext cx="78200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37167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实验报告要求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实验任务、目标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微处理器各个模块硬件设计原理、</a:t>
            </a:r>
            <a:r>
              <a:rPr lang="en-US" altLang="zh-CN" dirty="0" err="1"/>
              <a:t>verilog</a:t>
            </a:r>
            <a:r>
              <a:rPr lang="zh-CN" altLang="en-US" dirty="0"/>
              <a:t>代码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3. Rom</a:t>
            </a:r>
            <a:r>
              <a:rPr lang="zh-CN" altLang="en-US" dirty="0"/>
              <a:t>汇编程序设计、代码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各个模块的仿真激励代码、仿真结果截图</a:t>
            </a:r>
            <a:r>
              <a:rPr lang="zh-CN" altLang="en-US" dirty="0">
                <a:solidFill>
                  <a:srgbClr val="FF0000"/>
                </a:solidFill>
              </a:rPr>
              <a:t>以及文字说明如何验证其正确性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5. </a:t>
            </a:r>
            <a:r>
              <a:rPr lang="zh-CN" altLang="en-US" dirty="0"/>
              <a:t>心得体会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6445871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  <a:endParaRPr lang="en-US" altLang="zh-CN" dirty="0"/>
          </a:p>
          <a:p>
            <a:pPr lvl="1"/>
            <a:r>
              <a:rPr lang="zh-CN" altLang="en-US" dirty="0"/>
              <a:t>顶层仿真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3" y="1796824"/>
            <a:ext cx="7947570" cy="451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804264"/>
      </p:ext>
    </p:extLst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32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itchFamily="34" charset="0"/>
                <a:ea typeface="YaHei Consolas Coder" pitchFamily="34" charset="-122"/>
              </a:defRPr>
            </a:lvl9pPr>
          </a:lstStyle>
          <a:p>
            <a:r>
              <a:rPr kumimoji="0" lang="en-US" altLang="zh-CN" sz="1000">
                <a:solidFill>
                  <a:srgbClr val="0066FF"/>
                </a:solidFill>
                <a:ea typeface="宋体" pitchFamily="2" charset="-122"/>
              </a:rPr>
              <a:t>Slide </a:t>
            </a:r>
            <a:fld id="{03A9B70E-9EB9-4A2E-AE59-7D8DA8864064}" type="slidenum">
              <a:rPr kumimoji="0" lang="en-US" altLang="zh-CN" sz="1000">
                <a:solidFill>
                  <a:srgbClr val="0066FF"/>
                </a:solidFill>
                <a:ea typeface="宋体" pitchFamily="2" charset="-122"/>
              </a:rPr>
              <a:pPr/>
              <a:t>50</a:t>
            </a:fld>
            <a:endParaRPr kumimoji="0" lang="en-US" altLang="zh-CN" sz="1000">
              <a:solidFill>
                <a:srgbClr val="0066FF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755907"/>
            <a:ext cx="12195175" cy="136616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zh-CN" sz="1800"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zh-CN" altLang="en-US" dirty="0"/>
              <a:t>目的</a:t>
            </a:r>
            <a:endParaRPr lang="en-US" altLang="zh-CN" dirty="0"/>
          </a:p>
          <a:p>
            <a:pPr lvl="1"/>
            <a:r>
              <a:rPr lang="zh-CN" altLang="en-US" dirty="0"/>
              <a:t>任务及时间安排</a:t>
            </a:r>
            <a:endParaRPr lang="en-US" altLang="zh-CN" dirty="0"/>
          </a:p>
          <a:p>
            <a:pPr lvl="1"/>
            <a:r>
              <a:rPr lang="zh-CN" altLang="en-US" dirty="0"/>
              <a:t>报告要求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原理回顾</a:t>
            </a:r>
            <a:endParaRPr lang="en-US" altLang="zh-CN" dirty="0"/>
          </a:p>
          <a:p>
            <a:pPr lvl="1"/>
            <a:r>
              <a:rPr lang="zh-CN" altLang="en-US" dirty="0"/>
              <a:t>计算机工作原理</a:t>
            </a:r>
            <a:endParaRPr lang="en-US" altLang="zh-CN" dirty="0"/>
          </a:p>
          <a:p>
            <a:pPr lvl="1"/>
            <a:r>
              <a:rPr lang="zh-CN" altLang="en-US" dirty="0"/>
              <a:t>简单微处理器的基本构成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ISE</a:t>
            </a:r>
            <a:r>
              <a:rPr lang="zh-CN" altLang="en-US" dirty="0"/>
              <a:t>软件使用</a:t>
            </a:r>
            <a:endParaRPr lang="en-US" altLang="zh-CN" dirty="0"/>
          </a:p>
          <a:p>
            <a:pPr lvl="2"/>
            <a:r>
              <a:rPr lang="zh-CN" altLang="en-US" dirty="0"/>
              <a:t>模块设计</a:t>
            </a:r>
            <a:endParaRPr lang="en-US" altLang="zh-CN" dirty="0"/>
          </a:p>
          <a:p>
            <a:pPr lvl="2"/>
            <a:r>
              <a:rPr lang="zh-CN" altLang="en-US" dirty="0"/>
              <a:t>功能仿真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Slide </a:t>
            </a:r>
            <a:fld id="{2548AC4E-5BBA-4612-8082-6396B8829F2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 rot="-6296524">
            <a:off x="4447544" y="5636866"/>
            <a:ext cx="477837" cy="637282"/>
            <a:chOff x="5036" y="1789"/>
            <a:chExt cx="496" cy="496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 rot="-6296524">
            <a:off x="2366318" y="5686078"/>
            <a:ext cx="477838" cy="637283"/>
            <a:chOff x="5036" y="1789"/>
            <a:chExt cx="496" cy="496"/>
          </a:xfrm>
        </p:grpSpPr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 rot="-6296524">
            <a:off x="11309446" y="3998796"/>
            <a:ext cx="477838" cy="637283"/>
            <a:chOff x="5036" y="1789"/>
            <a:chExt cx="496" cy="496"/>
          </a:xfrm>
        </p:grpSpPr>
        <p:sp>
          <p:nvSpPr>
            <p:cNvPr id="15" name="Oval 2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17" name="Oval 2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sp>
        <p:nvSpPr>
          <p:cNvPr id="18" name="Oval 26"/>
          <p:cNvSpPr>
            <a:spLocks noChangeArrowheads="1"/>
          </p:cNvSpPr>
          <p:nvPr/>
        </p:nvSpPr>
        <p:spPr bwMode="auto">
          <a:xfrm>
            <a:off x="5676262" y="546258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19" name="Oval 27"/>
          <p:cNvSpPr>
            <a:spLocks noChangeArrowheads="1"/>
          </p:cNvSpPr>
          <p:nvPr/>
        </p:nvSpPr>
        <p:spPr bwMode="auto">
          <a:xfrm>
            <a:off x="10569152" y="3862619"/>
            <a:ext cx="825715" cy="619125"/>
          </a:xfrm>
          <a:prstGeom prst="ellipse">
            <a:avLst/>
          </a:prstGeom>
          <a:solidFill>
            <a:srgbClr val="EFF1F0"/>
          </a:solidFill>
          <a:ln w="38100">
            <a:solidFill>
              <a:srgbClr val="CDD6D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0" name="Oval 28"/>
          <p:cNvSpPr>
            <a:spLocks noChangeArrowheads="1"/>
          </p:cNvSpPr>
          <p:nvPr/>
        </p:nvSpPr>
        <p:spPr bwMode="auto">
          <a:xfrm>
            <a:off x="9434324" y="3278419"/>
            <a:ext cx="825715" cy="619125"/>
          </a:xfrm>
          <a:prstGeom prst="ellipse">
            <a:avLst/>
          </a:prstGeom>
          <a:noFill/>
          <a:ln w="38100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zh-CN" altLang="en-US" sz="1800">
              <a:ea typeface="宋体" pitchFamily="2" charset="-122"/>
            </a:endParaRPr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40228" y="5273676"/>
            <a:ext cx="12165534" cy="823913"/>
          </a:xfrm>
          <a:custGeom>
            <a:avLst/>
            <a:gdLst>
              <a:gd name="T0" fmla="*/ 0 w 5746"/>
              <a:gd name="T1" fmla="*/ 823913 h 519"/>
              <a:gd name="T2" fmla="*/ 1185863 w 5746"/>
              <a:gd name="T3" fmla="*/ 649288 h 519"/>
              <a:gd name="T4" fmla="*/ 3295650 w 5746"/>
              <a:gd name="T5" fmla="*/ 777875 h 519"/>
              <a:gd name="T6" fmla="*/ 5653088 w 5746"/>
              <a:gd name="T7" fmla="*/ 430213 h 519"/>
              <a:gd name="T8" fmla="*/ 8131175 w 5746"/>
              <a:gd name="T9" fmla="*/ 38100 h 519"/>
              <a:gd name="T10" fmla="*/ 9121775 w 5746"/>
              <a:gd name="T11" fmla="*/ 203200 h 5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46"/>
              <a:gd name="T19" fmla="*/ 0 h 519"/>
              <a:gd name="T20" fmla="*/ 5746 w 5746"/>
              <a:gd name="T21" fmla="*/ 519 h 5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46" h="519">
                <a:moveTo>
                  <a:pt x="0" y="519"/>
                </a:moveTo>
                <a:cubicBezTo>
                  <a:pt x="200" y="466"/>
                  <a:pt x="401" y="414"/>
                  <a:pt x="747" y="409"/>
                </a:cubicBezTo>
                <a:cubicBezTo>
                  <a:pt x="1093" y="404"/>
                  <a:pt x="1607" y="513"/>
                  <a:pt x="2076" y="490"/>
                </a:cubicBezTo>
                <a:cubicBezTo>
                  <a:pt x="2545" y="467"/>
                  <a:pt x="3053" y="349"/>
                  <a:pt x="3561" y="271"/>
                </a:cubicBezTo>
                <a:cubicBezTo>
                  <a:pt x="4069" y="193"/>
                  <a:pt x="4758" y="48"/>
                  <a:pt x="5122" y="24"/>
                </a:cubicBezTo>
                <a:cubicBezTo>
                  <a:pt x="5486" y="0"/>
                  <a:pt x="5616" y="64"/>
                  <a:pt x="5746" y="128"/>
                </a:cubicBezTo>
              </a:path>
            </a:pathLst>
          </a:custGeom>
          <a:noFill/>
          <a:ln w="9525">
            <a:solidFill>
              <a:srgbClr val="CDD6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>
            <a:off x="-29640" y="5665789"/>
            <a:ext cx="12235403" cy="606425"/>
          </a:xfrm>
          <a:custGeom>
            <a:avLst/>
            <a:gdLst>
              <a:gd name="T0" fmla="*/ 0 w 5779"/>
              <a:gd name="T1" fmla="*/ 415925 h 382"/>
              <a:gd name="T2" fmla="*/ 165100 w 5779"/>
              <a:gd name="T3" fmla="*/ 484188 h 382"/>
              <a:gd name="T4" fmla="*/ 952500 w 5779"/>
              <a:gd name="T5" fmla="*/ 484188 h 382"/>
              <a:gd name="T6" fmla="*/ 2863850 w 5779"/>
              <a:gd name="T7" fmla="*/ 188913 h 382"/>
              <a:gd name="T8" fmla="*/ 5735638 w 5779"/>
              <a:gd name="T9" fmla="*/ 574675 h 382"/>
              <a:gd name="T10" fmla="*/ 9174163 w 5779"/>
              <a:gd name="T11" fmla="*/ 0 h 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79"/>
              <a:gd name="T19" fmla="*/ 0 h 382"/>
              <a:gd name="T20" fmla="*/ 5779 w 5779"/>
              <a:gd name="T21" fmla="*/ 382 h 3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79" h="382">
                <a:moveTo>
                  <a:pt x="0" y="262"/>
                </a:moveTo>
                <a:cubicBezTo>
                  <a:pt x="2" y="280"/>
                  <a:pt x="4" y="298"/>
                  <a:pt x="104" y="305"/>
                </a:cubicBezTo>
                <a:cubicBezTo>
                  <a:pt x="204" y="312"/>
                  <a:pt x="317" y="336"/>
                  <a:pt x="600" y="305"/>
                </a:cubicBezTo>
                <a:cubicBezTo>
                  <a:pt x="883" y="274"/>
                  <a:pt x="1302" y="110"/>
                  <a:pt x="1804" y="119"/>
                </a:cubicBezTo>
                <a:cubicBezTo>
                  <a:pt x="2306" y="128"/>
                  <a:pt x="2950" y="382"/>
                  <a:pt x="3613" y="362"/>
                </a:cubicBezTo>
                <a:cubicBezTo>
                  <a:pt x="4276" y="342"/>
                  <a:pt x="5027" y="171"/>
                  <a:pt x="5779" y="0"/>
                </a:cubicBezTo>
              </a:path>
            </a:pathLst>
          </a:custGeom>
          <a:noFill/>
          <a:ln w="9525">
            <a:solidFill>
              <a:srgbClr val="49AC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Group 42"/>
          <p:cNvGrpSpPr>
            <a:grpSpLocks/>
          </p:cNvGrpSpPr>
          <p:nvPr/>
        </p:nvGrpSpPr>
        <p:grpSpPr bwMode="auto">
          <a:xfrm>
            <a:off x="10662309" y="2968856"/>
            <a:ext cx="1050140" cy="787400"/>
            <a:chOff x="5036" y="1789"/>
            <a:chExt cx="496" cy="496"/>
          </a:xfrm>
        </p:grpSpPr>
        <p:sp>
          <p:nvSpPr>
            <p:cNvPr id="24" name="Oval 43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6" name="Oval 45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9859884" y="3165706"/>
            <a:ext cx="455201" cy="341312"/>
            <a:chOff x="5036" y="1789"/>
            <a:chExt cx="496" cy="496"/>
          </a:xfrm>
        </p:grpSpPr>
        <p:sp>
          <p:nvSpPr>
            <p:cNvPr id="28" name="Oval 47"/>
            <p:cNvSpPr>
              <a:spLocks noChangeArrowheads="1"/>
            </p:cNvSpPr>
            <p:nvPr/>
          </p:nvSpPr>
          <p:spPr bwMode="auto">
            <a:xfrm>
              <a:off x="5036" y="1789"/>
              <a:ext cx="496" cy="496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29" name="Oval 48"/>
            <p:cNvSpPr>
              <a:spLocks noChangeArrowheads="1"/>
            </p:cNvSpPr>
            <p:nvPr/>
          </p:nvSpPr>
          <p:spPr bwMode="auto">
            <a:xfrm>
              <a:off x="5069" y="1842"/>
              <a:ext cx="415" cy="415"/>
            </a:xfrm>
            <a:prstGeom prst="ellipse">
              <a:avLst/>
            </a:prstGeom>
            <a:noFill/>
            <a:ln w="12700">
              <a:solidFill>
                <a:srgbClr val="CDD6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5069" y="1886"/>
              <a:ext cx="353" cy="353"/>
            </a:xfrm>
            <a:prstGeom prst="ellipse">
              <a:avLst/>
            </a:prstGeom>
            <a:noFill/>
            <a:ln w="12700">
              <a:solidFill>
                <a:srgbClr val="EFF1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kumimoji="0" lang="zh-CN" altLang="en-US" sz="1800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9338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完整数据通路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88" y="-16927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62405"/>
              </p:ext>
            </p:extLst>
          </p:nvPr>
        </p:nvGraphicFramePr>
        <p:xfrm>
          <a:off x="3000344" y="-43542"/>
          <a:ext cx="8436914" cy="6285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4" imgW="7867560" imgH="5867411" progId="Visio.Drawing.15">
                  <p:embed/>
                </p:oleObj>
              </mc:Choice>
              <mc:Fallback>
                <p:oleObj name="Visio" r:id="rId4" imgW="7867560" imgH="5867411" progId="Visio.Drawing.15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44" y="-43542"/>
                        <a:ext cx="8436914" cy="62857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92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控制信号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64628" y="869814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6513" y="2229406"/>
            <a:ext cx="334739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1.ALU</a:t>
            </a:r>
            <a:r>
              <a:rPr lang="zh-CN" alt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执行哪些运算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20A8DB2-EED3-4BA9-8822-2C452B0710C1}"/>
              </a:ext>
            </a:extLst>
          </p:cNvPr>
          <p:cNvGrpSpPr/>
          <p:nvPr/>
        </p:nvGrpSpPr>
        <p:grpSpPr>
          <a:xfrm>
            <a:off x="3882136" y="574642"/>
            <a:ext cx="7767055" cy="5708714"/>
            <a:chOff x="3882136" y="574642"/>
            <a:chExt cx="7148945" cy="5326158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6516966"/>
                </p:ext>
              </p:extLst>
            </p:nvPr>
          </p:nvGraphicFramePr>
          <p:xfrm>
            <a:off x="3882136" y="574642"/>
            <a:ext cx="7148945" cy="5326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Visio" r:id="rId4" imgW="7867560" imgH="5867411" progId="Visio.Drawing.15">
                    <p:embed/>
                  </p:oleObj>
                </mc:Choice>
                <mc:Fallback>
                  <p:oleObj name="Visio" r:id="rId4" imgW="7867560" imgH="5867411" progId="Visio.Drawing.15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2136" y="574642"/>
                          <a:ext cx="7148945" cy="532615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圆角矩形 2"/>
            <p:cNvSpPr/>
            <p:nvPr/>
          </p:nvSpPr>
          <p:spPr>
            <a:xfrm>
              <a:off x="8785947" y="3362889"/>
              <a:ext cx="591348" cy="113889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8349771" y="3894097"/>
              <a:ext cx="379924" cy="7181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433948" y="3996218"/>
              <a:ext cx="379924" cy="7181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939954" y="785854"/>
              <a:ext cx="379924" cy="7181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726337" y="2519525"/>
              <a:ext cx="379924" cy="7181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9081621" y="785854"/>
              <a:ext cx="379924" cy="7181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791311" y="5011000"/>
              <a:ext cx="659172" cy="3231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415891" y="3089117"/>
              <a:ext cx="643658" cy="3283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96512" y="2963836"/>
            <a:ext cx="3685624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复用器通道选择信号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6512" y="3698266"/>
            <a:ext cx="260840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写入使能信号</a:t>
            </a:r>
          </a:p>
        </p:txBody>
      </p:sp>
    </p:spTree>
    <p:extLst>
      <p:ext uri="{BB962C8B-B14F-4D97-AF65-F5344CB8AC3E}">
        <p14:creationId xmlns:p14="http://schemas.microsoft.com/office/powerpoint/2010/main" val="4024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ALU</a:t>
            </a:r>
            <a:r>
              <a:rPr lang="zh-CN" altLang="en-US" dirty="0"/>
              <a:t>控制信号两级译码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78908" y="3029867"/>
            <a:ext cx="606829" cy="2668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第一级译码器</a:t>
            </a:r>
          </a:p>
        </p:txBody>
      </p:sp>
      <p:sp>
        <p:nvSpPr>
          <p:cNvPr id="4" name="右箭头 3"/>
          <p:cNvSpPr/>
          <p:nvPr/>
        </p:nvSpPr>
        <p:spPr>
          <a:xfrm>
            <a:off x="7465221" y="4150837"/>
            <a:ext cx="665018" cy="3990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6208566" y="4880832"/>
            <a:ext cx="665018" cy="3990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913889" y="3627617"/>
            <a:ext cx="665018" cy="3990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1091" y="3565512"/>
            <a:ext cx="13227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Op[5:0]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49" y="4774151"/>
            <a:ext cx="17011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Funct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[5:0]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72051" y="4088732"/>
            <a:ext cx="208101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ALUCtr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[3:0]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58393" y="3280474"/>
            <a:ext cx="606829" cy="2668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第二级译码器</a:t>
            </a:r>
          </a:p>
        </p:txBody>
      </p:sp>
      <p:sp>
        <p:nvSpPr>
          <p:cNvPr id="11" name="右箭头 10"/>
          <p:cNvSpPr/>
          <p:nvPr/>
        </p:nvSpPr>
        <p:spPr>
          <a:xfrm>
            <a:off x="4185736" y="4026627"/>
            <a:ext cx="2672656" cy="2142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7968" y="3551328"/>
            <a:ext cx="20617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ALUOp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[1:0]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332FC39-8EF4-4ABF-B281-6194D472D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4778" y="1337829"/>
          <a:ext cx="8954984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998">
                  <a:extLst>
                    <a:ext uri="{9D8B030D-6E8A-4147-A177-3AD203B41FA5}">
                      <a16:colId xmlns:a16="http://schemas.microsoft.com/office/drawing/2014/main" val="1135729938"/>
                    </a:ext>
                  </a:extLst>
                </a:gridCol>
                <a:gridCol w="994998">
                  <a:extLst>
                    <a:ext uri="{9D8B030D-6E8A-4147-A177-3AD203B41FA5}">
                      <a16:colId xmlns:a16="http://schemas.microsoft.com/office/drawing/2014/main" val="1568525294"/>
                    </a:ext>
                  </a:extLst>
                </a:gridCol>
                <a:gridCol w="994998">
                  <a:extLst>
                    <a:ext uri="{9D8B030D-6E8A-4147-A177-3AD203B41FA5}">
                      <a16:colId xmlns:a16="http://schemas.microsoft.com/office/drawing/2014/main" val="3220013771"/>
                    </a:ext>
                  </a:extLst>
                </a:gridCol>
                <a:gridCol w="994998">
                  <a:extLst>
                    <a:ext uri="{9D8B030D-6E8A-4147-A177-3AD203B41FA5}">
                      <a16:colId xmlns:a16="http://schemas.microsoft.com/office/drawing/2014/main" val="4098073147"/>
                    </a:ext>
                  </a:extLst>
                </a:gridCol>
                <a:gridCol w="994998">
                  <a:extLst>
                    <a:ext uri="{9D8B030D-6E8A-4147-A177-3AD203B41FA5}">
                      <a16:colId xmlns:a16="http://schemas.microsoft.com/office/drawing/2014/main" val="4020643414"/>
                    </a:ext>
                  </a:extLst>
                </a:gridCol>
                <a:gridCol w="1717698">
                  <a:extLst>
                    <a:ext uri="{9D8B030D-6E8A-4147-A177-3AD203B41FA5}">
                      <a16:colId xmlns:a16="http://schemas.microsoft.com/office/drawing/2014/main" val="1765423558"/>
                    </a:ext>
                  </a:extLst>
                </a:gridCol>
                <a:gridCol w="777165">
                  <a:extLst>
                    <a:ext uri="{9D8B030D-6E8A-4147-A177-3AD203B41FA5}">
                      <a16:colId xmlns:a16="http://schemas.microsoft.com/office/drawing/2014/main" val="3857271253"/>
                    </a:ext>
                  </a:extLst>
                </a:gridCol>
                <a:gridCol w="705205">
                  <a:extLst>
                    <a:ext uri="{9D8B030D-6E8A-4147-A177-3AD203B41FA5}">
                      <a16:colId xmlns:a16="http://schemas.microsoft.com/office/drawing/2014/main" val="907790705"/>
                    </a:ext>
                  </a:extLst>
                </a:gridCol>
                <a:gridCol w="779926">
                  <a:extLst>
                    <a:ext uri="{9D8B030D-6E8A-4147-A177-3AD203B41FA5}">
                      <a16:colId xmlns:a16="http://schemas.microsoft.com/office/drawing/2014/main" val="2191995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指令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add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sub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and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or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slt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lw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sw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beq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51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运算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小于设置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23515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2A8CF04F-2008-4A7F-B915-CC69C732B995}"/>
              </a:ext>
            </a:extLst>
          </p:cNvPr>
          <p:cNvSpPr/>
          <p:nvPr/>
        </p:nvSpPr>
        <p:spPr>
          <a:xfrm>
            <a:off x="8265920" y="1855989"/>
            <a:ext cx="1454727" cy="518160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96B9CE-F9EE-45E2-A3B1-2C36F19455EB}"/>
              </a:ext>
            </a:extLst>
          </p:cNvPr>
          <p:cNvSpPr/>
          <p:nvPr/>
        </p:nvSpPr>
        <p:spPr>
          <a:xfrm>
            <a:off x="9720647" y="1855989"/>
            <a:ext cx="789116" cy="518160"/>
          </a:xfrm>
          <a:prstGeom prst="rect">
            <a:avLst/>
          </a:prstGeom>
          <a:solidFill>
            <a:srgbClr val="92D05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F0E415-1633-449A-AEE5-5C417AC47C60}"/>
              </a:ext>
            </a:extLst>
          </p:cNvPr>
          <p:cNvSpPr/>
          <p:nvPr/>
        </p:nvSpPr>
        <p:spPr>
          <a:xfrm>
            <a:off x="2570056" y="1860194"/>
            <a:ext cx="5695863" cy="518160"/>
          </a:xfrm>
          <a:prstGeom prst="rect">
            <a:avLst/>
          </a:prstGeom>
          <a:solidFill>
            <a:srgbClr val="00B0F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杨明的PPT">
  <a:themeElements>
    <a:clrScheme name="Freescale template light 1">
      <a:dk1>
        <a:srgbClr val="000000"/>
      </a:dk1>
      <a:lt1>
        <a:srgbClr val="FFFFFF"/>
      </a:lt1>
      <a:dk2>
        <a:srgbClr val="000000"/>
      </a:dk2>
      <a:lt2>
        <a:srgbClr val="DAD1C6"/>
      </a:lt2>
      <a:accent1>
        <a:srgbClr val="00608B"/>
      </a:accent1>
      <a:accent2>
        <a:srgbClr val="73BFD7"/>
      </a:accent2>
      <a:accent3>
        <a:srgbClr val="FFFFFF"/>
      </a:accent3>
      <a:accent4>
        <a:srgbClr val="000000"/>
      </a:accent4>
      <a:accent5>
        <a:srgbClr val="AAB6C4"/>
      </a:accent5>
      <a:accent6>
        <a:srgbClr val="68ADC3"/>
      </a:accent6>
      <a:hlink>
        <a:srgbClr val="998875"/>
      </a:hlink>
      <a:folHlink>
        <a:srgbClr val="C3CC51"/>
      </a:folHlink>
    </a:clrScheme>
    <a:fontScheme name="Freescale template 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reescale template light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YangMing's PPT">
  <a:themeElements>
    <a:clrScheme name="3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Freescale template light</Template>
  <TotalTime>16873</TotalTime>
  <Pages>0</Pages>
  <Words>1552</Words>
  <Characters>0</Characters>
  <Application>Microsoft Office PowerPoint</Application>
  <DocSecurity>0</DocSecurity>
  <PresentationFormat>自定义</PresentationFormat>
  <Lines>0</Lines>
  <Paragraphs>630</Paragraphs>
  <Slides>51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HelveticaNeueLT Std</vt:lpstr>
      <vt:lpstr>YaHei Consolas Coder</vt:lpstr>
      <vt:lpstr>华文新魏</vt:lpstr>
      <vt:lpstr>楷体</vt:lpstr>
      <vt:lpstr>宋体</vt:lpstr>
      <vt:lpstr>Arial</vt:lpstr>
      <vt:lpstr>Calibri</vt:lpstr>
      <vt:lpstr>Times New Roman</vt:lpstr>
      <vt:lpstr>Wingdings</vt:lpstr>
      <vt:lpstr>杨明的PPT</vt:lpstr>
      <vt:lpstr>YangMing's PPT</vt:lpstr>
      <vt:lpstr>Visio</vt:lpstr>
      <vt:lpstr>PowerPoint 演示文稿</vt:lpstr>
      <vt:lpstr>Agenda</vt:lpstr>
      <vt:lpstr>实验目的</vt:lpstr>
      <vt:lpstr>实验任务及时间安排</vt:lpstr>
      <vt:lpstr>实验报告要求</vt:lpstr>
      <vt:lpstr>Agenda</vt:lpstr>
      <vt:lpstr>完整数据通路</vt:lpstr>
      <vt:lpstr>控制信号</vt:lpstr>
      <vt:lpstr>ALU控制信号两级译码</vt:lpstr>
      <vt:lpstr>R型指令的控制信号取值</vt:lpstr>
      <vt:lpstr>lw指令的控制信号取值</vt:lpstr>
      <vt:lpstr>sw指令的控制信号取值</vt:lpstr>
      <vt:lpstr>beq指令的控制信号取值</vt:lpstr>
      <vt:lpstr>j指令的控制信号取值</vt:lpstr>
      <vt:lpstr>Agenda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Agenda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ISE软件使用</vt:lpstr>
      <vt:lpstr>PowerPoint 演示文稿</vt:lpstr>
    </vt:vector>
  </TitlesOfParts>
  <Company>Freescale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Franck Nicholls</dc:creator>
  <cp:lastModifiedBy>frobby</cp:lastModifiedBy>
  <cp:revision>1156</cp:revision>
  <dcterms:created xsi:type="dcterms:W3CDTF">2009-05-15T12:45:14Z</dcterms:created>
  <dcterms:modified xsi:type="dcterms:W3CDTF">2022-05-05T03:01:05Z</dcterms:modified>
</cp:coreProperties>
</file>